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58" r:id="rId4"/>
    <p:sldId id="265" r:id="rId5"/>
    <p:sldId id="266" r:id="rId6"/>
    <p:sldId id="264" r:id="rId7"/>
    <p:sldId id="270" r:id="rId8"/>
    <p:sldId id="259" r:id="rId9"/>
    <p:sldId id="263" r:id="rId10"/>
    <p:sldId id="260" r:id="rId11"/>
    <p:sldId id="261" r:id="rId12"/>
    <p:sldId id="262" r:id="rId13"/>
    <p:sldId id="271" r:id="rId14"/>
    <p:sldId id="269" r:id="rId15"/>
    <p:sldId id="267" r:id="rId16"/>
  </p:sldIdLst>
  <p:sldSz cx="9144000" cy="5143500" type="screen16x9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165"/>
    <a:srgbClr val="10787A"/>
    <a:srgbClr val="6AB2A3"/>
    <a:srgbClr val="8DA69E"/>
    <a:srgbClr val="85B126"/>
    <a:srgbClr val="91B638"/>
    <a:srgbClr val="C7B616"/>
    <a:srgbClr val="6D6F72"/>
    <a:srgbClr val="59AA9E"/>
    <a:srgbClr val="84A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2"/>
    <p:restoredTop sz="81837" autoAdjust="0"/>
  </p:normalViewPr>
  <p:slideViewPr>
    <p:cSldViewPr snapToGrid="0" snapToObjects="1">
      <p:cViewPr varScale="1">
        <p:scale>
          <a:sx n="95" d="100"/>
          <a:sy n="95" d="100"/>
        </p:scale>
        <p:origin x="1277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08B48-FCF3-49EF-8E00-E886D895EF11}" type="datetimeFigureOut">
              <a:rPr lang="nb-NO" smtClean="0"/>
              <a:t>24.03.2017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5001E-F0AA-457C-AF9E-5BBDD60488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974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5001E-F0AA-457C-AF9E-5BBDD604880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0461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3D0B-C5F1-49F5-A574-3AAA5E408A0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846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 smtClean="0">
              <a:effectLst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3D0B-C5F1-49F5-A574-3AAA5E408A0E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085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5001E-F0AA-457C-AF9E-5BBDD604880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347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5001E-F0AA-457C-AF9E-5BBDD604880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435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5001E-F0AA-457C-AF9E-5BBDD60488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038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3D0B-C5F1-49F5-A574-3AAA5E408A0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462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3D0B-C5F1-49F5-A574-3AAA5E408A0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9952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3D0B-C5F1-49F5-A574-3AAA5E408A0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270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5001E-F0AA-457C-AF9E-5BBDD604880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1021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3D0B-C5F1-49F5-A574-3AAA5E408A0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31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5001E-F0AA-457C-AF9E-5BBDD604880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193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3D0B-C5F1-49F5-A574-3AAA5E408A0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491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3168650"/>
            <a:ext cx="77724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687600" y="1980000"/>
            <a:ext cx="7886700" cy="99377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10787A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270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2000" y="1511999"/>
            <a:ext cx="8229600" cy="338400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32000" y="432000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787A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384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 baseline="0">
                <a:solidFill>
                  <a:srgbClr val="10787A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041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10787A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08000" y="151200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820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10787A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32000" y="1512000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078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undertittel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32000" y="2016000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08000" y="1512000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078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undertittel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08000" y="2016000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599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10787A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493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93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8229600" cy="33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876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rgbClr val="10787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uGBXcKvNZ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78819"/>
            <a:ext cx="7772400" cy="1102519"/>
          </a:xfrm>
        </p:spPr>
        <p:txBody>
          <a:bodyPr/>
          <a:lstStyle/>
          <a:p>
            <a:r>
              <a:rPr lang="nb-NO" dirty="0" smtClean="0"/>
              <a:t>Språkarbeid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i</a:t>
            </a:r>
            <a:r>
              <a:rPr lang="nb-NO" dirty="0" smtClean="0"/>
              <a:t> overgangen fra barnehage til skole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21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 oppdage skriften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628650" y="1376146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i="1" dirty="0" smtClean="0"/>
              <a:t>Ved å observere barnet i sin eksperimenterende skriveprosess, får pedagogen et detaljert innblikk i barnets språklige kompetanse. </a:t>
            </a:r>
          </a:p>
          <a:p>
            <a:pPr marL="0" indent="0">
              <a:buNone/>
            </a:pPr>
            <a:endParaRPr lang="nb-NO" sz="2400" i="1" dirty="0"/>
          </a:p>
          <a:p>
            <a:pPr marL="0" indent="0">
              <a:buNone/>
            </a:pPr>
            <a:r>
              <a:rPr lang="nb-NO" sz="2400" i="1" dirty="0" smtClean="0"/>
              <a:t>Dersom pedagogen kjenner trinnene i skriveutviklingen, vil hun vite hva som er neste steg og kunne støtte barnet mot neste utviklingstrinn</a:t>
            </a:r>
            <a:r>
              <a:rPr lang="nb-NO" sz="2400" dirty="0"/>
              <a:t> </a:t>
            </a:r>
            <a:r>
              <a:rPr lang="nb-NO" sz="1600" dirty="0" smtClean="0"/>
              <a:t>(Hagtvet, Rygg &amp; Skulstad, 2014).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4625340" y="4365871"/>
            <a:ext cx="3993776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D6165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Film: </a:t>
            </a:r>
            <a:r>
              <a:rPr lang="nb-NO" i="1" dirty="0" smtClean="0">
                <a:hlinkClick r:id="rId3"/>
              </a:rPr>
              <a:t>Oppdagende skriving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36480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1054" y="517827"/>
            <a:ext cx="8811491" cy="994172"/>
          </a:xfrm>
        </p:spPr>
        <p:txBody>
          <a:bodyPr>
            <a:normAutofit fontScale="90000"/>
          </a:bodyPr>
          <a:lstStyle/>
          <a:p>
            <a:r>
              <a:rPr lang="nb-NO" sz="2700" dirty="0" smtClean="0"/>
              <a:t>Skriveutviklingen kan beskrives slik: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28600" y="1021976"/>
            <a:ext cx="8433000" cy="387402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Tidlig </a:t>
            </a:r>
            <a:r>
              <a:rPr lang="nb-NO" sz="2800" dirty="0"/>
              <a:t>skriving: skribling, bokstavskribling og logografisk skriving</a:t>
            </a:r>
          </a:p>
          <a:p>
            <a:pPr lvl="0"/>
            <a:r>
              <a:rPr lang="nb-NO" sz="2800" dirty="0" smtClean="0"/>
              <a:t>I neste fase har barnet oppdaget skriftens lydprinsipp</a:t>
            </a:r>
            <a:endParaRPr lang="nb-NO" sz="2800" dirty="0"/>
          </a:p>
          <a:p>
            <a:pPr lvl="0"/>
            <a:r>
              <a:rPr lang="nb-NO" sz="2800" dirty="0" smtClean="0"/>
              <a:t>Etter hvert vil teksten bli leselig for andre, og alle lydene er stort sett representert og staves lydrett (ikke ortografisk)</a:t>
            </a:r>
            <a:endParaRPr lang="nb-NO" sz="2800" dirty="0"/>
          </a:p>
          <a:p>
            <a:pPr lvl="0"/>
            <a:r>
              <a:rPr lang="nb-NO" sz="2000" dirty="0"/>
              <a:t>Overgangsskriving</a:t>
            </a:r>
          </a:p>
          <a:p>
            <a:pPr lvl="0"/>
            <a:r>
              <a:rPr lang="nb-NO" sz="2000" dirty="0"/>
              <a:t>Ortografisk skriving</a:t>
            </a:r>
          </a:p>
        </p:txBody>
      </p:sp>
    </p:spTree>
    <p:extLst>
      <p:ext uri="{BB962C8B-B14F-4D97-AF65-F5344CB8AC3E}">
        <p14:creationId xmlns:p14="http://schemas.microsoft.com/office/powerpoint/2010/main" val="2105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Skrivetrekanten og tidlig skriving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924" y="2074600"/>
            <a:ext cx="2943181" cy="260818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488" y="1593415"/>
            <a:ext cx="1017117" cy="34402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200" y="4342499"/>
            <a:ext cx="927371" cy="35150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8458" y="4353717"/>
            <a:ext cx="695529" cy="32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Hvilke lese- og skriveaktiviteter kan barnehage og skole samarbeide om? </a:t>
            </a:r>
            <a:br>
              <a:rPr lang="nb-NO" dirty="0" smtClean="0"/>
            </a:br>
            <a:r>
              <a:rPr lang="nb-NO" dirty="0" smtClean="0"/>
              <a:t>Skriv ned noen eksempler/ gi noen eksempler. </a:t>
            </a:r>
            <a:br>
              <a:rPr lang="nb-NO" dirty="0" smtClean="0"/>
            </a:br>
            <a:r>
              <a:rPr lang="nb-NO" dirty="0" smtClean="0"/>
              <a:t>Disse kan bukes ved utarbeidelse </a:t>
            </a:r>
            <a:r>
              <a:rPr lang="nb-NO" smtClean="0"/>
              <a:t>av plan</a:t>
            </a:r>
            <a:endParaRPr lang="nb-NO" dirty="0" smtClean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Oppdrag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541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469228"/>
            <a:ext cx="6751320" cy="4500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Sylinder 6"/>
          <p:cNvSpPr txBox="1"/>
          <p:nvPr/>
        </p:nvSpPr>
        <p:spPr>
          <a:xfrm>
            <a:off x="1607819" y="3411404"/>
            <a:ext cx="3360421" cy="107721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endParaRPr lang="nb-NO" sz="1600" dirty="0"/>
          </a:p>
          <a:p>
            <a:pPr lvl="0" defTabSz="914400">
              <a:defRPr/>
            </a:pPr>
            <a:r>
              <a:rPr lang="nb-NO" sz="1600" dirty="0"/>
              <a:t>Å skape et godt </a:t>
            </a:r>
            <a:r>
              <a:rPr lang="nb-NO" sz="1600" dirty="0" smtClean="0"/>
              <a:t>språkmiljø for </a:t>
            </a:r>
            <a:r>
              <a:rPr lang="nb-NO" sz="1600" dirty="0"/>
              <a:t>alle barn er </a:t>
            </a:r>
            <a:r>
              <a:rPr lang="nb-NO" sz="1600" dirty="0" smtClean="0"/>
              <a:t>kanskje barnehagens </a:t>
            </a:r>
            <a:r>
              <a:rPr lang="nb-NO" sz="1600" dirty="0"/>
              <a:t>og skolens viktigste oppgave.</a:t>
            </a:r>
          </a:p>
        </p:txBody>
      </p:sp>
    </p:spTree>
    <p:extLst>
      <p:ext uri="{BB962C8B-B14F-4D97-AF65-F5344CB8AC3E}">
        <p14:creationId xmlns:p14="http://schemas.microsoft.com/office/powerpoint/2010/main" val="50924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383241" y="1097728"/>
            <a:ext cx="8278359" cy="3584911"/>
          </a:xfrm>
        </p:spPr>
        <p:txBody>
          <a:bodyPr>
            <a:noAutofit/>
          </a:bodyPr>
          <a:lstStyle/>
          <a:p>
            <a:r>
              <a:rPr lang="nb-NO" sz="1050" i="1" dirty="0">
                <a:latin typeface="Century Gothic" panose="020B0502020202020204" pitchFamily="34" charset="0"/>
              </a:rPr>
              <a:t>Bruner, J. (1983). </a:t>
            </a:r>
            <a:r>
              <a:rPr lang="nb-NO" sz="1050" i="1" dirty="0" err="1">
                <a:latin typeface="Century Gothic" panose="020B0502020202020204" pitchFamily="34" charset="0"/>
              </a:rPr>
              <a:t>Child`s</a:t>
            </a:r>
            <a:r>
              <a:rPr lang="nb-NO" sz="1050" i="1" dirty="0">
                <a:latin typeface="Century Gothic" panose="020B0502020202020204" pitchFamily="34" charset="0"/>
              </a:rPr>
              <a:t> talk. Learning to </a:t>
            </a:r>
            <a:r>
              <a:rPr lang="nb-NO" sz="1050" i="1" dirty="0" err="1">
                <a:latin typeface="Century Gothic" panose="020B0502020202020204" pitchFamily="34" charset="0"/>
              </a:rPr>
              <a:t>use</a:t>
            </a:r>
            <a:r>
              <a:rPr lang="nb-NO" sz="1050" i="1" dirty="0">
                <a:latin typeface="Century Gothic" panose="020B0502020202020204" pitchFamily="34" charset="0"/>
              </a:rPr>
              <a:t> </a:t>
            </a:r>
            <a:r>
              <a:rPr lang="nb-NO" sz="1050" i="1" dirty="0" err="1">
                <a:latin typeface="Century Gothic" panose="020B0502020202020204" pitchFamily="34" charset="0"/>
              </a:rPr>
              <a:t>language</a:t>
            </a:r>
            <a:r>
              <a:rPr lang="nb-NO" sz="1050" i="1" dirty="0">
                <a:latin typeface="Century Gothic" panose="020B0502020202020204" pitchFamily="34" charset="0"/>
              </a:rPr>
              <a:t>. Oxford </a:t>
            </a:r>
            <a:r>
              <a:rPr lang="nb-NO" sz="1050" i="1" dirty="0" err="1">
                <a:latin typeface="Century Gothic" panose="020B0502020202020204" pitchFamily="34" charset="0"/>
              </a:rPr>
              <a:t>University</a:t>
            </a:r>
            <a:r>
              <a:rPr lang="nb-NO" sz="1050" i="1" dirty="0">
                <a:latin typeface="Century Gothic" panose="020B0502020202020204" pitchFamily="34" charset="0"/>
              </a:rPr>
              <a:t> Press. Oxford. </a:t>
            </a:r>
          </a:p>
          <a:p>
            <a:r>
              <a:rPr lang="nb-NO" sz="1050" dirty="0" err="1">
                <a:latin typeface="Century Gothic" panose="020B0502020202020204" pitchFamily="34" charset="0"/>
              </a:rPr>
              <a:t>Espenakk</a:t>
            </a:r>
            <a:r>
              <a:rPr lang="nb-NO" sz="1050" dirty="0">
                <a:latin typeface="Century Gothic" panose="020B0502020202020204" pitchFamily="34" charset="0"/>
              </a:rPr>
              <a:t> m.fl. (2007) </a:t>
            </a:r>
            <a:r>
              <a:rPr lang="nb-NO" sz="1050" i="1" dirty="0">
                <a:latin typeface="Century Gothic" panose="020B0502020202020204" pitchFamily="34" charset="0"/>
              </a:rPr>
              <a:t>Språkveilederen. </a:t>
            </a:r>
            <a:r>
              <a:rPr lang="nb-NO" sz="1050" dirty="0" err="1">
                <a:latin typeface="Century Gothic" panose="020B0502020202020204" pitchFamily="34" charset="0"/>
              </a:rPr>
              <a:t>Bredtvedt</a:t>
            </a:r>
            <a:r>
              <a:rPr lang="nb-NO" sz="1050" dirty="0">
                <a:latin typeface="Century Gothic" panose="020B0502020202020204" pitchFamily="34" charset="0"/>
              </a:rPr>
              <a:t> kompetansesenter. </a:t>
            </a:r>
          </a:p>
          <a:p>
            <a:r>
              <a:rPr lang="nb-NO" sz="1050" dirty="0">
                <a:latin typeface="Century Gothic" panose="020B0502020202020204" pitchFamily="34" charset="0"/>
              </a:rPr>
              <a:t>Frost J. og </a:t>
            </a:r>
            <a:r>
              <a:rPr lang="nb-NO" sz="1050" dirty="0" err="1">
                <a:latin typeface="Century Gothic" panose="020B0502020202020204" pitchFamily="34" charset="0"/>
              </a:rPr>
              <a:t>Lønnegaard</a:t>
            </a:r>
            <a:r>
              <a:rPr lang="nb-NO" sz="1050" dirty="0">
                <a:latin typeface="Century Gothic" panose="020B0502020202020204" pitchFamily="34" charset="0"/>
              </a:rPr>
              <a:t> A. (1996)</a:t>
            </a:r>
            <a:r>
              <a:rPr lang="nb-NO" sz="1050" i="1" dirty="0">
                <a:latin typeface="Century Gothic" panose="020B0502020202020204" pitchFamily="34" charset="0"/>
              </a:rPr>
              <a:t> </a:t>
            </a:r>
            <a:r>
              <a:rPr lang="nb-NO" sz="1050" i="1" dirty="0" smtClean="0">
                <a:latin typeface="Century Gothic" panose="020B0502020202020204" pitchFamily="34" charset="0"/>
              </a:rPr>
              <a:t>Språkleker – bindeledd </a:t>
            </a:r>
            <a:r>
              <a:rPr lang="nb-NO" sz="1050" i="1" dirty="0">
                <a:latin typeface="Century Gothic" panose="020B0502020202020204" pitchFamily="34" charset="0"/>
              </a:rPr>
              <a:t>for barnehage og fotfeste for den skriftspråklige utviklingen </a:t>
            </a:r>
            <a:r>
              <a:rPr lang="nb-NO" sz="1050" dirty="0">
                <a:latin typeface="Century Gothic" panose="020B0502020202020204" pitchFamily="34" charset="0"/>
              </a:rPr>
              <a:t>hentet fra http://lesesenteret.uis.no/</a:t>
            </a:r>
            <a:r>
              <a:rPr lang="nb-NO" sz="1050" dirty="0" err="1">
                <a:latin typeface="Century Gothic" panose="020B0502020202020204" pitchFamily="34" charset="0"/>
              </a:rPr>
              <a:t>getfile.php</a:t>
            </a:r>
            <a:r>
              <a:rPr lang="nb-NO" sz="1050" dirty="0">
                <a:latin typeface="Century Gothic" panose="020B0502020202020204" pitchFamily="34" charset="0"/>
              </a:rPr>
              <a:t>/Lesesenteret/</a:t>
            </a:r>
            <a:r>
              <a:rPr lang="nb-NO" sz="1050" dirty="0" err="1">
                <a:latin typeface="Century Gothic" panose="020B0502020202020204" pitchFamily="34" charset="0"/>
              </a:rPr>
              <a:t>pdf</a:t>
            </a:r>
            <a:r>
              <a:rPr lang="nb-NO" sz="1050" dirty="0">
                <a:latin typeface="Century Gothic" panose="020B0502020202020204" pitchFamily="34" charset="0"/>
              </a:rPr>
              <a:t>-filer/spraakleiker.pdf.</a:t>
            </a:r>
          </a:p>
          <a:p>
            <a:r>
              <a:rPr lang="nb-NO" sz="1050" dirty="0" smtClean="0">
                <a:latin typeface="Century Gothic" panose="020B0502020202020204" pitchFamily="34" charset="0"/>
              </a:rPr>
              <a:t>Glaser </a:t>
            </a:r>
            <a:r>
              <a:rPr lang="nb-NO" sz="1050" dirty="0">
                <a:latin typeface="Century Gothic" panose="020B0502020202020204" pitchFamily="34" charset="0"/>
              </a:rPr>
              <a:t>m.fl. (2014). </a:t>
            </a:r>
            <a:r>
              <a:rPr lang="nb-NO" sz="1050" i="1" dirty="0">
                <a:latin typeface="Century Gothic" panose="020B0502020202020204" pitchFamily="34" charset="0"/>
              </a:rPr>
              <a:t>Utvikling, lek og læring i </a:t>
            </a:r>
            <a:r>
              <a:rPr lang="nb-NO" sz="1050" i="1" dirty="0" smtClean="0">
                <a:latin typeface="Century Gothic" panose="020B0502020202020204" pitchFamily="34" charset="0"/>
              </a:rPr>
              <a:t>barnehagen. Forsking </a:t>
            </a:r>
            <a:r>
              <a:rPr lang="nb-NO" sz="1050" i="1" dirty="0">
                <a:latin typeface="Century Gothic" panose="020B0502020202020204" pitchFamily="34" charset="0"/>
              </a:rPr>
              <a:t>og praksis. </a:t>
            </a:r>
            <a:r>
              <a:rPr lang="nb-NO" sz="1050" dirty="0">
                <a:latin typeface="Century Gothic" panose="020B0502020202020204" pitchFamily="34" charset="0"/>
              </a:rPr>
              <a:t>Fagbokforlaget. Bergen.</a:t>
            </a:r>
          </a:p>
          <a:p>
            <a:r>
              <a:rPr lang="nb-NO" sz="1050" dirty="0">
                <a:latin typeface="Century Gothic" panose="020B0502020202020204" pitchFamily="34" charset="0"/>
              </a:rPr>
              <a:t>Hagtvet B.E., Rygg F.R. &amp; Skulstad N.R. (2014), Bedre Skole nr. 2.</a:t>
            </a:r>
          </a:p>
          <a:p>
            <a:pPr lvl="0"/>
            <a:r>
              <a:rPr lang="nb-NO" sz="1050" dirty="0" err="1">
                <a:latin typeface="Century Gothic" panose="020B0502020202020204" pitchFamily="34" charset="0"/>
              </a:rPr>
              <a:t>Kibsgaard</a:t>
            </a:r>
            <a:r>
              <a:rPr lang="nb-NO" sz="1050" dirty="0">
                <a:latin typeface="Century Gothic" panose="020B0502020202020204" pitchFamily="34" charset="0"/>
              </a:rPr>
              <a:t> S. (</a:t>
            </a:r>
            <a:r>
              <a:rPr lang="nb-NO" sz="1050" i="1" dirty="0">
                <a:latin typeface="Century Gothic" panose="020B0502020202020204" pitchFamily="34" charset="0"/>
              </a:rPr>
              <a:t>2008) GLSM Grunnleggende læring i et stimulerende </a:t>
            </a:r>
            <a:r>
              <a:rPr lang="nb-NO" sz="1050" i="1" dirty="0" smtClean="0">
                <a:latin typeface="Century Gothic" panose="020B0502020202020204" pitchFamily="34" charset="0"/>
              </a:rPr>
              <a:t>miljø i </a:t>
            </a:r>
            <a:r>
              <a:rPr lang="nb-NO" sz="1050" i="1" dirty="0">
                <a:latin typeface="Century Gothic" panose="020B0502020202020204" pitchFamily="34" charset="0"/>
              </a:rPr>
              <a:t>barnehagen </a:t>
            </a:r>
            <a:r>
              <a:rPr lang="nb-NO" sz="1050" dirty="0">
                <a:latin typeface="Century Gothic" panose="020B0502020202020204" pitchFamily="34" charset="0"/>
              </a:rPr>
              <a:t>Oslo. Universitetsforlaget.</a:t>
            </a:r>
            <a:r>
              <a:rPr lang="nb-NO" sz="1050" i="1" dirty="0">
                <a:latin typeface="Century Gothic" panose="020B0502020202020204" pitchFamily="34" charset="0"/>
              </a:rPr>
              <a:t> </a:t>
            </a:r>
            <a:endParaRPr lang="nb-NO" sz="1050" dirty="0">
              <a:latin typeface="Century Gothic" panose="020B0502020202020204" pitchFamily="34" charset="0"/>
            </a:endParaRPr>
          </a:p>
          <a:p>
            <a:r>
              <a:rPr lang="nb-NO" sz="1050" dirty="0">
                <a:latin typeface="Century Gothic" panose="020B0502020202020204" pitchFamily="34" charset="0"/>
              </a:rPr>
              <a:t>Korsgaard K., Hannibal S. og </a:t>
            </a:r>
            <a:r>
              <a:rPr lang="nb-NO" sz="1050" dirty="0" err="1">
                <a:latin typeface="Century Gothic" panose="020B0502020202020204" pitchFamily="34" charset="0"/>
              </a:rPr>
              <a:t>Vitger</a:t>
            </a:r>
            <a:r>
              <a:rPr lang="nb-NO" sz="1050" dirty="0">
                <a:latin typeface="Century Gothic" panose="020B0502020202020204" pitchFamily="34" charset="0"/>
              </a:rPr>
              <a:t> M. (2001) </a:t>
            </a:r>
            <a:r>
              <a:rPr lang="nb-NO" sz="1050" i="1" dirty="0">
                <a:latin typeface="Century Gothic" panose="020B0502020202020204" pitchFamily="34" charset="0"/>
              </a:rPr>
              <a:t>Oppdagende skriving – en vei inn i </a:t>
            </a:r>
            <a:r>
              <a:rPr lang="nb-NO" sz="1050" i="1" dirty="0" smtClean="0">
                <a:latin typeface="Century Gothic" panose="020B0502020202020204" pitchFamily="34" charset="0"/>
              </a:rPr>
              <a:t>lesingen.</a:t>
            </a:r>
            <a:r>
              <a:rPr lang="nb-NO" sz="1050" dirty="0" smtClean="0">
                <a:latin typeface="Century Gothic" panose="020B0502020202020204" pitchFamily="34" charset="0"/>
              </a:rPr>
              <a:t> </a:t>
            </a:r>
            <a:r>
              <a:rPr lang="nb-NO" sz="1050" dirty="0">
                <a:latin typeface="Century Gothic" panose="020B0502020202020204" pitchFamily="34" charset="0"/>
              </a:rPr>
              <a:t>Cappelen Damm Akademisk. Oslo.</a:t>
            </a:r>
          </a:p>
          <a:p>
            <a:r>
              <a:rPr lang="nb-NO" sz="1050" dirty="0">
                <a:latin typeface="Century Gothic" panose="020B0502020202020204" pitchFamily="34" charset="0"/>
              </a:rPr>
              <a:t>Lervåg m.fl. (2009). </a:t>
            </a:r>
            <a:r>
              <a:rPr lang="nb-NO" sz="1050" i="1" dirty="0">
                <a:latin typeface="Century Gothic" panose="020B0502020202020204" pitchFamily="34" charset="0"/>
              </a:rPr>
              <a:t>The </a:t>
            </a:r>
            <a:r>
              <a:rPr lang="nb-NO" sz="1050" i="1" dirty="0" err="1">
                <a:latin typeface="Century Gothic" panose="020B0502020202020204" pitchFamily="34" charset="0"/>
              </a:rPr>
              <a:t>cognitive</a:t>
            </a:r>
            <a:r>
              <a:rPr lang="nb-NO" sz="1050" i="1" dirty="0">
                <a:latin typeface="Century Gothic" panose="020B0502020202020204" pitchFamily="34" charset="0"/>
              </a:rPr>
              <a:t> and </a:t>
            </a:r>
            <a:r>
              <a:rPr lang="nb-NO" sz="1050" i="1" dirty="0" err="1">
                <a:latin typeface="Century Gothic" panose="020B0502020202020204" pitchFamily="34" charset="0"/>
              </a:rPr>
              <a:t>linguistic</a:t>
            </a:r>
            <a:r>
              <a:rPr lang="nb-NO" sz="1050" i="1" dirty="0">
                <a:latin typeface="Century Gothic" panose="020B0502020202020204" pitchFamily="34" charset="0"/>
              </a:rPr>
              <a:t> </a:t>
            </a:r>
            <a:r>
              <a:rPr lang="nb-NO" sz="1050" i="1" dirty="0" err="1">
                <a:latin typeface="Century Gothic" panose="020B0502020202020204" pitchFamily="34" charset="0"/>
              </a:rPr>
              <a:t>foundations</a:t>
            </a:r>
            <a:r>
              <a:rPr lang="nb-NO" sz="1050" i="1" dirty="0">
                <a:latin typeface="Century Gothic" panose="020B0502020202020204" pitchFamily="34" charset="0"/>
              </a:rPr>
              <a:t> </a:t>
            </a:r>
            <a:r>
              <a:rPr lang="nb-NO" sz="1050" i="1" dirty="0" err="1">
                <a:latin typeface="Century Gothic" panose="020B0502020202020204" pitchFamily="34" charset="0"/>
              </a:rPr>
              <a:t>of</a:t>
            </a:r>
            <a:r>
              <a:rPr lang="nb-NO" sz="1050" i="1" dirty="0">
                <a:latin typeface="Century Gothic" panose="020B0502020202020204" pitchFamily="34" charset="0"/>
              </a:rPr>
              <a:t> </a:t>
            </a:r>
            <a:r>
              <a:rPr lang="nb-NO" sz="1050" i="1" dirty="0" err="1">
                <a:latin typeface="Century Gothic" panose="020B0502020202020204" pitchFamily="34" charset="0"/>
              </a:rPr>
              <a:t>early</a:t>
            </a:r>
            <a:r>
              <a:rPr lang="nb-NO" sz="1050" i="1" dirty="0">
                <a:latin typeface="Century Gothic" panose="020B0502020202020204" pitchFamily="34" charset="0"/>
              </a:rPr>
              <a:t> </a:t>
            </a:r>
            <a:r>
              <a:rPr lang="nb-NO" sz="1050" i="1" dirty="0" err="1">
                <a:latin typeface="Century Gothic" panose="020B0502020202020204" pitchFamily="34" charset="0"/>
              </a:rPr>
              <a:t>reading</a:t>
            </a:r>
            <a:r>
              <a:rPr lang="nb-NO" sz="1050" i="1" dirty="0">
                <a:latin typeface="Century Gothic" panose="020B0502020202020204" pitchFamily="34" charset="0"/>
              </a:rPr>
              <a:t> </a:t>
            </a:r>
            <a:r>
              <a:rPr lang="nb-NO" sz="1050" i="1" dirty="0" err="1">
                <a:latin typeface="Century Gothic" panose="020B0502020202020204" pitchFamily="34" charset="0"/>
              </a:rPr>
              <a:t>development</a:t>
            </a:r>
            <a:r>
              <a:rPr lang="nb-NO" sz="1050" i="1" dirty="0">
                <a:latin typeface="Century Gothic" panose="020B0502020202020204" pitchFamily="34" charset="0"/>
              </a:rPr>
              <a:t>: A Norwegian laten variable longitudinal </a:t>
            </a:r>
            <a:r>
              <a:rPr lang="nb-NO" sz="1050" i="1" dirty="0" err="1">
                <a:latin typeface="Century Gothic" panose="020B0502020202020204" pitchFamily="34" charset="0"/>
              </a:rPr>
              <a:t>study</a:t>
            </a:r>
            <a:r>
              <a:rPr lang="nb-NO" sz="1050" i="1" dirty="0">
                <a:latin typeface="Century Gothic" panose="020B0502020202020204" pitchFamily="34" charset="0"/>
              </a:rPr>
              <a:t>. Development </a:t>
            </a:r>
            <a:r>
              <a:rPr lang="nb-NO" sz="1050" i="1" dirty="0" err="1">
                <a:latin typeface="Century Gothic" panose="020B0502020202020204" pitchFamily="34" charset="0"/>
              </a:rPr>
              <a:t>Psychology</a:t>
            </a:r>
            <a:r>
              <a:rPr lang="nb-NO" sz="1050" i="1" dirty="0">
                <a:latin typeface="Century Gothic" panose="020B0502020202020204" pitchFamily="34" charset="0"/>
              </a:rPr>
              <a:t>, 45, </a:t>
            </a:r>
            <a:r>
              <a:rPr lang="nb-NO" sz="1050" i="1" dirty="0" smtClean="0">
                <a:latin typeface="Century Gothic" panose="020B0502020202020204" pitchFamily="34" charset="0"/>
              </a:rPr>
              <a:t>764–781</a:t>
            </a:r>
            <a:r>
              <a:rPr lang="nb-NO" sz="1050" i="1" dirty="0">
                <a:latin typeface="Century Gothic" panose="020B0502020202020204" pitchFamily="34" charset="0"/>
              </a:rPr>
              <a:t>. </a:t>
            </a:r>
          </a:p>
          <a:p>
            <a:pPr lvl="0"/>
            <a:r>
              <a:rPr lang="nb-NO" sz="1050" dirty="0" smtClean="0">
                <a:latin typeface="Century Gothic" panose="020B0502020202020204" pitchFamily="34" charset="0"/>
              </a:rPr>
              <a:t>Meld</a:t>
            </a:r>
            <a:r>
              <a:rPr lang="nb-NO" sz="1050" dirty="0">
                <a:latin typeface="Century Gothic" panose="020B0502020202020204" pitchFamily="34" charset="0"/>
              </a:rPr>
              <a:t>. St. 19. (</a:t>
            </a:r>
            <a:r>
              <a:rPr lang="nb-NO" sz="1050" dirty="0" smtClean="0">
                <a:latin typeface="Century Gothic" panose="020B0502020202020204" pitchFamily="34" charset="0"/>
              </a:rPr>
              <a:t>2015–2016</a:t>
            </a:r>
            <a:r>
              <a:rPr lang="nb-NO" sz="1050" dirty="0">
                <a:latin typeface="Century Gothic" panose="020B0502020202020204" pitchFamily="34" charset="0"/>
              </a:rPr>
              <a:t>) </a:t>
            </a:r>
            <a:r>
              <a:rPr lang="nb-NO" sz="1050" i="1" dirty="0">
                <a:latin typeface="Century Gothic" panose="020B0502020202020204" pitchFamily="34" charset="0"/>
              </a:rPr>
              <a:t>Tid for lek og </a:t>
            </a:r>
            <a:r>
              <a:rPr lang="nb-NO" sz="1050" i="1" dirty="0" smtClean="0">
                <a:latin typeface="Century Gothic" panose="020B0502020202020204" pitchFamily="34" charset="0"/>
              </a:rPr>
              <a:t>læring. </a:t>
            </a:r>
            <a:r>
              <a:rPr lang="nb-NO" sz="1050" i="1" dirty="0">
                <a:latin typeface="Century Gothic" panose="020B0502020202020204" pitchFamily="34" charset="0"/>
              </a:rPr>
              <a:t>Bedre innhold i barnehagen.</a:t>
            </a:r>
            <a:endParaRPr lang="nb-NO" sz="1050" dirty="0">
              <a:latin typeface="Century Gothic" panose="020B0502020202020204" pitchFamily="34" charset="0"/>
            </a:endParaRPr>
          </a:p>
          <a:p>
            <a:pPr lvl="0"/>
            <a:r>
              <a:rPr lang="nb-NO" sz="1050" dirty="0">
                <a:latin typeface="Century Gothic" panose="020B0502020202020204" pitchFamily="34" charset="0"/>
              </a:rPr>
              <a:t>Meld. St. 41. (</a:t>
            </a:r>
            <a:r>
              <a:rPr lang="nb-NO" sz="1050" dirty="0" smtClean="0">
                <a:latin typeface="Century Gothic" panose="020B0502020202020204" pitchFamily="34" charset="0"/>
              </a:rPr>
              <a:t>2008–2009</a:t>
            </a:r>
            <a:r>
              <a:rPr lang="nb-NO" sz="1050" dirty="0">
                <a:latin typeface="Century Gothic" panose="020B0502020202020204" pitchFamily="34" charset="0"/>
              </a:rPr>
              <a:t>) </a:t>
            </a:r>
            <a:r>
              <a:rPr lang="nb-NO" sz="1050" i="1" dirty="0">
                <a:latin typeface="Century Gothic" panose="020B0502020202020204" pitchFamily="34" charset="0"/>
              </a:rPr>
              <a:t>Kvalitet i </a:t>
            </a:r>
            <a:r>
              <a:rPr lang="nb-NO" sz="1050" i="1" dirty="0" smtClean="0">
                <a:latin typeface="Century Gothic" panose="020B0502020202020204" pitchFamily="34" charset="0"/>
              </a:rPr>
              <a:t>barnehagen.</a:t>
            </a:r>
            <a:endParaRPr lang="nb-NO" sz="1050" dirty="0">
              <a:latin typeface="Century Gothic" panose="020B0502020202020204" pitchFamily="34" charset="0"/>
            </a:endParaRPr>
          </a:p>
          <a:p>
            <a:pPr lvl="0"/>
            <a:r>
              <a:rPr lang="nb-NO" sz="1050" i="1" dirty="0">
                <a:latin typeface="Century Gothic" panose="020B0502020202020204" pitchFamily="34" charset="0"/>
              </a:rPr>
              <a:t>Rammeplan for barnehager.</a:t>
            </a:r>
            <a:r>
              <a:rPr lang="nb-NO" sz="1050" dirty="0">
                <a:latin typeface="Century Gothic" panose="020B0502020202020204" pitchFamily="34" charset="0"/>
              </a:rPr>
              <a:t> (2011). </a:t>
            </a:r>
            <a:r>
              <a:rPr lang="nb-NO" sz="1050" dirty="0" smtClean="0">
                <a:latin typeface="Century Gothic" panose="020B0502020202020204" pitchFamily="34" charset="0"/>
              </a:rPr>
              <a:t>Oslo. Kunnskapsdepartementet</a:t>
            </a:r>
            <a:r>
              <a:rPr lang="nb-NO" sz="1050" dirty="0">
                <a:latin typeface="Century Gothic" panose="020B0502020202020204" pitchFamily="34" charset="0"/>
              </a:rPr>
              <a:t>. </a:t>
            </a:r>
          </a:p>
          <a:p>
            <a:r>
              <a:rPr lang="nb-NO" sz="1050" dirty="0">
                <a:latin typeface="Century Gothic" panose="020B0502020202020204" pitchFamily="34" charset="0"/>
              </a:rPr>
              <a:t>Sandvik M. &amp; </a:t>
            </a:r>
            <a:r>
              <a:rPr lang="nb-NO" sz="1050" dirty="0" err="1">
                <a:latin typeface="Century Gothic" panose="020B0502020202020204" pitchFamily="34" charset="0"/>
              </a:rPr>
              <a:t>Spurkland</a:t>
            </a:r>
            <a:r>
              <a:rPr lang="nb-NO" sz="1050" dirty="0">
                <a:latin typeface="Century Gothic" panose="020B0502020202020204" pitchFamily="34" charset="0"/>
              </a:rPr>
              <a:t> M. (2012) </a:t>
            </a:r>
            <a:r>
              <a:rPr lang="nb-NO" sz="1050" i="1" dirty="0">
                <a:latin typeface="Century Gothic" panose="020B0502020202020204" pitchFamily="34" charset="0"/>
              </a:rPr>
              <a:t>Lær meg norsk før skolestart! Språkstimulering og dokumentasjon i den flerkulturelle barnehagen. </a:t>
            </a:r>
            <a:r>
              <a:rPr lang="nb-NO" sz="1050" dirty="0">
                <a:latin typeface="Century Gothic" panose="020B0502020202020204" pitchFamily="34" charset="0"/>
              </a:rPr>
              <a:t>Cappelen Damm Akademisk. Oslo.</a:t>
            </a:r>
            <a:endParaRPr lang="nb-NO" sz="1050" i="1" dirty="0">
              <a:latin typeface="Century Gothic" panose="020B0502020202020204" pitchFamily="34" charset="0"/>
            </a:endParaRPr>
          </a:p>
          <a:p>
            <a:pPr lvl="0"/>
            <a:r>
              <a:rPr lang="nb-NO" sz="1050" dirty="0" smtClean="0">
                <a:latin typeface="Century Gothic" panose="020B0502020202020204" pitchFamily="34" charset="0"/>
              </a:rPr>
              <a:t>Semundseth </a:t>
            </a:r>
            <a:r>
              <a:rPr lang="nb-NO" sz="1050" dirty="0">
                <a:latin typeface="Century Gothic" panose="020B0502020202020204" pitchFamily="34" charset="0"/>
              </a:rPr>
              <a:t>M.M og </a:t>
            </a:r>
            <a:r>
              <a:rPr lang="nb-NO" sz="1050" dirty="0" err="1">
                <a:latin typeface="Century Gothic" panose="020B0502020202020204" pitchFamily="34" charset="0"/>
              </a:rPr>
              <a:t>Hopperstad</a:t>
            </a:r>
            <a:r>
              <a:rPr lang="nb-NO" sz="1050" dirty="0">
                <a:latin typeface="Century Gothic" panose="020B0502020202020204" pitchFamily="34" charset="0"/>
              </a:rPr>
              <a:t> H.M. (2013) </a:t>
            </a:r>
            <a:r>
              <a:rPr lang="nb-NO" sz="1050" i="1" dirty="0">
                <a:latin typeface="Century Gothic" panose="020B0502020202020204" pitchFamily="34" charset="0"/>
              </a:rPr>
              <a:t>Barn lager </a:t>
            </a:r>
            <a:r>
              <a:rPr lang="nb-NO" sz="1050" i="1" dirty="0" smtClean="0">
                <a:latin typeface="Century Gothic" panose="020B0502020202020204" pitchFamily="34" charset="0"/>
              </a:rPr>
              <a:t>tekster.</a:t>
            </a:r>
            <a:r>
              <a:rPr lang="nb-NO" sz="1050" dirty="0" smtClean="0">
                <a:latin typeface="Century Gothic" panose="020B0502020202020204" pitchFamily="34" charset="0"/>
              </a:rPr>
              <a:t> </a:t>
            </a:r>
            <a:r>
              <a:rPr lang="nb-NO" sz="1050" dirty="0">
                <a:latin typeface="Century Gothic" panose="020B0502020202020204" pitchFamily="34" charset="0"/>
              </a:rPr>
              <a:t>Cappelen Damm </a:t>
            </a:r>
            <a:r>
              <a:rPr lang="nb-NO" sz="1050" dirty="0" smtClean="0">
                <a:latin typeface="Century Gothic" panose="020B0502020202020204" pitchFamily="34" charset="0"/>
              </a:rPr>
              <a:t>Akademisk. Oslo. </a:t>
            </a:r>
            <a:endParaRPr lang="nb-NO" sz="1050" dirty="0">
              <a:latin typeface="Century Gothic" panose="020B0502020202020204" pitchFamily="34" charset="0"/>
            </a:endParaRPr>
          </a:p>
          <a:p>
            <a:pPr lvl="0"/>
            <a:r>
              <a:rPr lang="nb-NO" sz="1050" dirty="0">
                <a:latin typeface="Century Gothic" panose="020B0502020202020204" pitchFamily="34" charset="0"/>
              </a:rPr>
              <a:t>Smidt J., Solheim R. &amp; Aasen A J. (2011) </a:t>
            </a:r>
            <a:r>
              <a:rPr lang="nb-NO" sz="1050" i="1" dirty="0">
                <a:latin typeface="Century Gothic" panose="020B0502020202020204" pitchFamily="34" charset="0"/>
              </a:rPr>
              <a:t>På sporet av god </a:t>
            </a:r>
            <a:r>
              <a:rPr lang="nb-NO" sz="1050" i="1" dirty="0" smtClean="0">
                <a:latin typeface="Century Gothic" panose="020B0502020202020204" pitchFamily="34" charset="0"/>
              </a:rPr>
              <a:t>skriveopplæring. </a:t>
            </a:r>
            <a:r>
              <a:rPr lang="nb-NO" sz="1050" dirty="0" smtClean="0">
                <a:latin typeface="Century Gothic" panose="020B0502020202020204" pitchFamily="34" charset="0"/>
              </a:rPr>
              <a:t>Trondheim. </a:t>
            </a:r>
            <a:r>
              <a:rPr lang="nb-NO" sz="1050" dirty="0">
                <a:latin typeface="Century Gothic" panose="020B0502020202020204" pitchFamily="34" charset="0"/>
              </a:rPr>
              <a:t>Tapir Akademisk Forlag</a:t>
            </a:r>
            <a:r>
              <a:rPr lang="nb-NO" sz="105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nb-NO" sz="1050" i="1" dirty="0" err="1" smtClean="0">
                <a:latin typeface="Century Gothic" panose="020B0502020202020204" pitchFamily="34" charset="0"/>
              </a:rPr>
              <a:t>Vygotsky</a:t>
            </a:r>
            <a:r>
              <a:rPr lang="nb-NO" sz="1050" i="1" dirty="0" smtClean="0">
                <a:latin typeface="Century Gothic" panose="020B0502020202020204" pitchFamily="34" charset="0"/>
              </a:rPr>
              <a:t> </a:t>
            </a:r>
            <a:r>
              <a:rPr lang="nb-NO" sz="1050" i="1" dirty="0">
                <a:latin typeface="Century Gothic" panose="020B0502020202020204" pitchFamily="34" charset="0"/>
              </a:rPr>
              <a:t>L.(1978). </a:t>
            </a:r>
            <a:r>
              <a:rPr lang="nb-NO" sz="1050" i="1" dirty="0" err="1">
                <a:latin typeface="Century Gothic" panose="020B0502020202020204" pitchFamily="34" charset="0"/>
              </a:rPr>
              <a:t>Mind</a:t>
            </a:r>
            <a:r>
              <a:rPr lang="nb-NO" sz="1050" i="1" dirty="0">
                <a:latin typeface="Century Gothic" panose="020B0502020202020204" pitchFamily="34" charset="0"/>
              </a:rPr>
              <a:t> in </a:t>
            </a:r>
            <a:r>
              <a:rPr lang="nb-NO" sz="1050" i="1" dirty="0" err="1">
                <a:latin typeface="Century Gothic" panose="020B0502020202020204" pitchFamily="34" charset="0"/>
              </a:rPr>
              <a:t>socirty</a:t>
            </a:r>
            <a:r>
              <a:rPr lang="nb-NO" sz="1050" i="1" dirty="0">
                <a:latin typeface="Century Gothic" panose="020B0502020202020204" pitchFamily="34" charset="0"/>
              </a:rPr>
              <a:t>. Harvard </a:t>
            </a:r>
            <a:r>
              <a:rPr lang="nb-NO" sz="1050" i="1" dirty="0" err="1">
                <a:latin typeface="Century Gothic" panose="020B0502020202020204" pitchFamily="34" charset="0"/>
              </a:rPr>
              <a:t>University</a:t>
            </a:r>
            <a:r>
              <a:rPr lang="nb-NO" sz="1050" i="1" dirty="0">
                <a:latin typeface="Century Gothic" panose="020B0502020202020204" pitchFamily="34" charset="0"/>
              </a:rPr>
              <a:t> Press. Cambridge, Mass. </a:t>
            </a:r>
            <a:endParaRPr lang="nb-NO" sz="1050" dirty="0">
              <a:latin typeface="Century Gothic" panose="020B0502020202020204" pitchFamily="34" charset="0"/>
            </a:endParaRPr>
          </a:p>
          <a:p>
            <a:endParaRPr lang="nb-NO" sz="1050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32000" y="317313"/>
            <a:ext cx="7886700" cy="779967"/>
          </a:xfrm>
        </p:spPr>
        <p:txBody>
          <a:bodyPr/>
          <a:lstStyle/>
          <a:p>
            <a:r>
              <a:rPr lang="nb-NO" dirty="0" smtClean="0"/>
              <a:t>Referanser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17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315589" y="1310910"/>
            <a:ext cx="8346011" cy="3585089"/>
          </a:xfrm>
        </p:spPr>
        <p:txBody>
          <a:bodyPr>
            <a:normAutofit fontScale="92500" lnSpcReduction="10000"/>
          </a:bodyPr>
          <a:lstStyle/>
          <a:p>
            <a:r>
              <a:rPr lang="nb-NO" sz="2600" dirty="0" smtClean="0"/>
              <a:t>Barnehagen som språkarena</a:t>
            </a:r>
          </a:p>
          <a:p>
            <a:pPr marL="0" indent="0">
              <a:buNone/>
            </a:pPr>
            <a:endParaRPr lang="nb-NO" sz="2600" dirty="0" smtClean="0"/>
          </a:p>
          <a:p>
            <a:r>
              <a:rPr lang="nb-NO" sz="2600" dirty="0" smtClean="0"/>
              <a:t>Andelen minoritetsspråklige barn i barnehagen er 15%</a:t>
            </a:r>
          </a:p>
          <a:p>
            <a:pPr marL="0" indent="0">
              <a:buNone/>
            </a:pPr>
            <a:endParaRPr lang="nb-NO" sz="2600" dirty="0" smtClean="0"/>
          </a:p>
          <a:p>
            <a:r>
              <a:rPr lang="nb-NO" sz="2600" dirty="0" smtClean="0"/>
              <a:t>Sammenheng mellom språklig bevissthet og å kunne lese på morsmål og andrespråk</a:t>
            </a:r>
          </a:p>
          <a:p>
            <a:pPr marL="0" indent="0">
              <a:buNone/>
            </a:pPr>
            <a:endParaRPr lang="nb-NO" sz="2600" dirty="0" smtClean="0"/>
          </a:p>
          <a:p>
            <a:r>
              <a:rPr lang="nb-NO" sz="2600" dirty="0" smtClean="0"/>
              <a:t>Tidlig innsats og fokus på språk- og begrepsforståelse er avgjørende for barns livslange læring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Betydningen av språkarbeid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681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 lære språk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smtClean="0"/>
              <a:t>Betydningen </a:t>
            </a:r>
            <a:r>
              <a:rPr lang="nb-NO" dirty="0" smtClean="0"/>
              <a:t>av å arbeide med språklydsferdigheter og bokstaver før skolestart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Minoritetsspråklige barn lærer to eller flere språk parallelt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/>
              <a:t>Barn har stor kapasitet for å lære språk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/>
              <a:t>Kvaliteten på språkene de møter har </a:t>
            </a:r>
            <a:r>
              <a:rPr lang="nb-NO" dirty="0" smtClean="0"/>
              <a:t>betydning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Språklyder på morsmål kan støtte læringen på andrespråket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07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Språkutvikling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400" dirty="0" smtClean="0"/>
              <a:t>Forståelse av lydene i språket</a:t>
            </a:r>
          </a:p>
          <a:p>
            <a:pPr marL="0" indent="0">
              <a:buNone/>
            </a:pPr>
            <a:endParaRPr lang="nb-NO" sz="2400" dirty="0" smtClean="0"/>
          </a:p>
          <a:p>
            <a:r>
              <a:rPr lang="nb-NO" sz="2400" dirty="0" smtClean="0"/>
              <a:t>Forståelse av språkets innhold</a:t>
            </a:r>
          </a:p>
          <a:p>
            <a:pPr marL="0" indent="0">
              <a:buNone/>
            </a:pPr>
            <a:endParaRPr lang="nb-NO" sz="2400" dirty="0" smtClean="0"/>
          </a:p>
          <a:p>
            <a:r>
              <a:rPr lang="nb-NO" sz="2400" dirty="0" smtClean="0"/>
              <a:t>Betydningen av ord</a:t>
            </a:r>
          </a:p>
          <a:p>
            <a:pPr marL="0" indent="0">
              <a:buNone/>
            </a:pPr>
            <a:endParaRPr lang="nb-NO" sz="2400" dirty="0" smtClean="0"/>
          </a:p>
          <a:p>
            <a:r>
              <a:rPr lang="nb-NO" sz="2400" dirty="0" smtClean="0"/>
              <a:t>Språkets oppbygning</a:t>
            </a:r>
          </a:p>
        </p:txBody>
      </p:sp>
    </p:spTree>
    <p:extLst>
      <p:ext uri="{BB962C8B-B14F-4D97-AF65-F5344CB8AC3E}">
        <p14:creationId xmlns:p14="http://schemas.microsoft.com/office/powerpoint/2010/main" val="12377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76952" y="358690"/>
            <a:ext cx="8607967" cy="994172"/>
          </a:xfrm>
        </p:spPr>
        <p:txBody>
          <a:bodyPr>
            <a:noAutofit/>
          </a:bodyPr>
          <a:lstStyle/>
          <a:p>
            <a:r>
              <a:rPr lang="nb-NO" sz="3200" dirty="0"/>
              <a:t>Hvordan utvikles </a:t>
            </a:r>
            <a:r>
              <a:rPr lang="nb-NO" sz="3200" dirty="0" smtClean="0"/>
              <a:t>barnas </a:t>
            </a:r>
            <a:r>
              <a:rPr lang="nb-NO" sz="3200" dirty="0"/>
              <a:t>språk i </a:t>
            </a:r>
            <a:r>
              <a:rPr lang="nb-NO" sz="3200"/>
              <a:t>førskolealderen</a:t>
            </a:r>
            <a:r>
              <a:rPr lang="nb-NO" sz="3200" smtClean="0"/>
              <a:t>?</a:t>
            </a:r>
            <a:endParaRPr lang="nb-NO" sz="5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2000" y="1348018"/>
            <a:ext cx="8229600" cy="3795482"/>
          </a:xfrm>
        </p:spPr>
        <p:txBody>
          <a:bodyPr>
            <a:normAutofit/>
          </a:bodyPr>
          <a:lstStyle/>
          <a:p>
            <a:r>
              <a:rPr lang="nb-NO" sz="2400" dirty="0" smtClean="0"/>
              <a:t>Utvikler også grammatiske ferdigheter i førskolealderen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 smtClean="0"/>
              <a:t>Syntaktiske ferdigheter </a:t>
            </a:r>
          </a:p>
          <a:p>
            <a:pPr marL="0" indent="0">
              <a:buNone/>
            </a:pPr>
            <a:endParaRPr lang="nb-NO" sz="2400" dirty="0" smtClean="0"/>
          </a:p>
          <a:p>
            <a:r>
              <a:rPr lang="nb-NO" sz="2400" dirty="0" smtClean="0"/>
              <a:t>Morfologi </a:t>
            </a:r>
          </a:p>
          <a:p>
            <a:pPr marL="0" indent="0">
              <a:buNone/>
            </a:pPr>
            <a:endParaRPr lang="nb-NO" sz="2400" dirty="0" smtClean="0"/>
          </a:p>
          <a:p>
            <a:r>
              <a:rPr lang="nb-NO" sz="2400" smtClean="0"/>
              <a:t>Pragmatiske ferdigheter</a:t>
            </a: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1440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dellspråk2: innhold, form og br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289250"/>
            <a:ext cx="424077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Hva bør vektlegges i språkarbeidet? 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4608000" y="1574788"/>
            <a:ext cx="4053600" cy="3568712"/>
          </a:xfrm>
        </p:spPr>
        <p:txBody>
          <a:bodyPr/>
          <a:lstStyle/>
          <a:p>
            <a:r>
              <a:rPr lang="nb-NO" sz="1800" dirty="0" smtClean="0"/>
              <a:t>Modell som ofte brukes for å forklare språk</a:t>
            </a:r>
          </a:p>
          <a:p>
            <a:r>
              <a:rPr lang="nb-NO" sz="1800" dirty="0" smtClean="0"/>
              <a:t>Form, innhold og bruk </a:t>
            </a:r>
          </a:p>
          <a:p>
            <a:r>
              <a:rPr lang="nb-NO" sz="1800" dirty="0"/>
              <a:t>D</a:t>
            </a:r>
            <a:r>
              <a:rPr lang="nb-NO" sz="1800" dirty="0" smtClean="0"/>
              <a:t>isse </a:t>
            </a:r>
            <a:r>
              <a:rPr lang="nb-NO" sz="1800" dirty="0"/>
              <a:t>tre komponentene </a:t>
            </a:r>
            <a:r>
              <a:rPr lang="nb-NO" sz="1800" dirty="0" smtClean="0"/>
              <a:t>er viktige </a:t>
            </a:r>
            <a:r>
              <a:rPr lang="nb-NO" sz="1800" dirty="0"/>
              <a:t>i </a:t>
            </a:r>
            <a:r>
              <a:rPr lang="nb-NO" sz="1800" dirty="0" smtClean="0"/>
              <a:t>kommunikasjonen</a:t>
            </a:r>
          </a:p>
          <a:p>
            <a:r>
              <a:rPr lang="nb-NO" sz="1800" dirty="0" smtClean="0"/>
              <a:t>Overlapper hverandre </a:t>
            </a:r>
          </a:p>
          <a:p>
            <a:r>
              <a:rPr lang="nb-NO" sz="1800" dirty="0" smtClean="0"/>
              <a:t>Barns aktive deltakelse </a:t>
            </a:r>
          </a:p>
          <a:p>
            <a:r>
              <a:rPr lang="nb-NO" sz="1800" dirty="0" smtClean="0"/>
              <a:t>Lekens rolle </a:t>
            </a:r>
            <a:endParaRPr lang="nb-NO" sz="1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870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3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MuseoSans300"/>
              </a:rPr>
              <a:t>  </a:t>
            </a:r>
            <a:endParaRPr kumimoji="0" lang="nb-NO" altLang="nb-N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3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MuseoSans300"/>
              </a:rPr>
              <a:t>Innhold: Betydningen eller meningsinnholdet i ord og setninger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3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MuseoSans300"/>
              </a:rPr>
              <a:t>Bruk: Bruk og tolking av språk i en sosial kontekst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300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MuseoSans300"/>
              </a:rPr>
              <a:t>Form: Uttale og grammatiske prinsipper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31000" b="0" i="0" u="none" strike="noStrike" cap="none" normalizeH="0" baseline="0" dirty="0" smtClean="0">
              <a:ln>
                <a:noFill/>
              </a:ln>
              <a:solidFill>
                <a:srgbClr val="303030"/>
              </a:solidFill>
              <a:effectLst/>
              <a:latin typeface="MuseoSans30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2110740" y="2282428"/>
            <a:ext cx="1011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- semantikk</a:t>
            </a:r>
            <a:endParaRPr lang="nb-NO" sz="1400" dirty="0">
              <a:solidFill>
                <a:schemeClr val="accent6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1405827" y="3437495"/>
            <a:ext cx="9769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- fonologi</a:t>
            </a:r>
          </a:p>
          <a:p>
            <a:r>
              <a:rPr lang="nb-NO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- morfologi</a:t>
            </a:r>
          </a:p>
          <a:p>
            <a:r>
              <a:rPr lang="nb-NO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- syntaks</a:t>
            </a:r>
            <a:endParaRPr lang="nb-NO" sz="1400" dirty="0">
              <a:solidFill>
                <a:schemeClr val="accent6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2781712" y="3502902"/>
            <a:ext cx="1083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- pragmatikk</a:t>
            </a:r>
            <a:endParaRPr lang="nb-NO" sz="1400" dirty="0">
              <a:solidFill>
                <a:schemeClr val="accent6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788952" y="4599950"/>
            <a:ext cx="1655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200" dirty="0">
                <a:latin typeface="Calibri Light" panose="020F0302020204030204" pitchFamily="34" charset="0"/>
              </a:rPr>
              <a:t>Bloom og </a:t>
            </a:r>
            <a:r>
              <a:rPr lang="nb-NO" sz="1200" dirty="0" err="1">
                <a:latin typeface="Calibri Light" panose="020F0302020204030204" pitchFamily="34" charset="0"/>
              </a:rPr>
              <a:t>Lahey</a:t>
            </a:r>
            <a:r>
              <a:rPr lang="nb-NO" sz="1200" dirty="0">
                <a:latin typeface="Calibri Light" panose="020F0302020204030204" pitchFamily="34" charset="0"/>
              </a:rPr>
              <a:t> (1978) </a:t>
            </a:r>
          </a:p>
        </p:txBody>
      </p:sp>
    </p:spTree>
    <p:extLst>
      <p:ext uri="{BB962C8B-B14F-4D97-AF65-F5344CB8AC3E}">
        <p14:creationId xmlns:p14="http://schemas.microsoft.com/office/powerpoint/2010/main" val="35559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32000" y="1511999"/>
            <a:ext cx="5872547" cy="338400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Dere skal forklare språkmodellen til Bloom og </a:t>
            </a:r>
            <a:r>
              <a:rPr lang="nb-NO" dirty="0" err="1" smtClean="0"/>
              <a:t>Lahey</a:t>
            </a:r>
            <a:r>
              <a:rPr lang="nb-NO" dirty="0" smtClean="0"/>
              <a:t> for hverandre. 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Diskuter hvilken betydning modellen har for deres arbeid med språk. 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Oppdrag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373" y="1659642"/>
            <a:ext cx="2874239" cy="211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Språkaktiviteter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2792" y="1545590"/>
            <a:ext cx="7954241" cy="3496649"/>
          </a:xfrm>
        </p:spPr>
        <p:txBody>
          <a:bodyPr>
            <a:normAutofit/>
          </a:bodyPr>
          <a:lstStyle/>
          <a:p>
            <a:r>
              <a:rPr lang="nb-NO" dirty="0" smtClean="0"/>
              <a:t>Leke med språket</a:t>
            </a:r>
          </a:p>
          <a:p>
            <a:r>
              <a:rPr lang="nb-NO" dirty="0" smtClean="0"/>
              <a:t>Lydleker</a:t>
            </a:r>
          </a:p>
          <a:p>
            <a:r>
              <a:rPr lang="nb-NO" dirty="0" smtClean="0"/>
              <a:t>Ord og begreper</a:t>
            </a:r>
          </a:p>
          <a:p>
            <a:r>
              <a:rPr lang="nb-NO" dirty="0" smtClean="0"/>
              <a:t>Benevne</a:t>
            </a:r>
          </a:p>
          <a:p>
            <a:r>
              <a:rPr lang="nb-NO" dirty="0" smtClean="0"/>
              <a:t>Opplevelser og turer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Ellipse 3"/>
          <p:cNvSpPr/>
          <p:nvPr/>
        </p:nvSpPr>
        <p:spPr>
          <a:xfrm>
            <a:off x="4282888" y="753036"/>
            <a:ext cx="4553524" cy="3919817"/>
          </a:xfrm>
          <a:prstGeom prst="ellipse">
            <a:avLst/>
          </a:prstGeom>
          <a:solidFill>
            <a:srgbClr val="10787A"/>
          </a:solidFill>
          <a:ln>
            <a:solidFill>
              <a:srgbClr val="0D61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600" i="1" dirty="0">
                <a:latin typeface="Calibri Light" panose="020F0302020204030204" pitchFamily="34" charset="0"/>
              </a:rPr>
              <a:t>Når barnet </a:t>
            </a:r>
            <a:r>
              <a:rPr lang="nb-NO" sz="1600" i="1" dirty="0" smtClean="0">
                <a:latin typeface="Calibri Light" panose="020F0302020204030204" pitchFamily="34" charset="0"/>
              </a:rPr>
              <a:t>lærer, </a:t>
            </a:r>
            <a:r>
              <a:rPr lang="nb-NO" sz="1600" i="1" dirty="0">
                <a:latin typeface="Calibri Light" panose="020F0302020204030204" pitchFamily="34" charset="0"/>
              </a:rPr>
              <a:t>bygger </a:t>
            </a:r>
            <a:r>
              <a:rPr lang="nb-NO" sz="1600" i="1" dirty="0" smtClean="0">
                <a:latin typeface="Calibri Light" panose="020F0302020204030204" pitchFamily="34" charset="0"/>
              </a:rPr>
              <a:t>det </a:t>
            </a:r>
            <a:r>
              <a:rPr lang="nb-NO" sz="1600" i="1" dirty="0">
                <a:latin typeface="Calibri Light" panose="020F0302020204030204" pitchFamily="34" charset="0"/>
              </a:rPr>
              <a:t>på sine tidligere erfaringer. Sammenhengen mellom det som erfares og det som læres, vil skape </a:t>
            </a:r>
            <a:r>
              <a:rPr lang="nb-NO" sz="1600" i="1" dirty="0" smtClean="0">
                <a:latin typeface="Calibri Light" panose="020F0302020204030204" pitchFamily="34" charset="0"/>
              </a:rPr>
              <a:t>mening </a:t>
            </a:r>
            <a:r>
              <a:rPr lang="nb-NO" sz="1600" i="1" dirty="0">
                <a:latin typeface="Calibri Light" panose="020F0302020204030204" pitchFamily="34" charset="0"/>
              </a:rPr>
              <a:t>for barnet i læringsprosessen. Det er derfor viktig at læringsarenaene barnet blir en del av bygger på </a:t>
            </a:r>
            <a:r>
              <a:rPr lang="nb-NO" sz="1600" i="1" dirty="0" smtClean="0">
                <a:latin typeface="Calibri Light" panose="020F0302020204030204" pitchFamily="34" charset="0"/>
              </a:rPr>
              <a:t>hverandre. </a:t>
            </a:r>
          </a:p>
          <a:p>
            <a:pPr algn="r"/>
            <a:endParaRPr lang="nb-NO" sz="1600" i="1" dirty="0" smtClean="0">
              <a:latin typeface="Calibri Light" panose="020F0302020204030204" pitchFamily="34" charset="0"/>
            </a:endParaRPr>
          </a:p>
          <a:p>
            <a:pPr algn="r"/>
            <a:r>
              <a:rPr lang="nb-NO" sz="1600" i="1" dirty="0" smtClean="0">
                <a:latin typeface="Calibri Light" panose="020F0302020204030204" pitchFamily="34" charset="0"/>
              </a:rPr>
              <a:t>(</a:t>
            </a:r>
            <a:r>
              <a:rPr lang="nb-NO" sz="1600" i="1" dirty="0" err="1" smtClean="0">
                <a:latin typeface="Calibri Light" panose="020F0302020204030204" pitchFamily="34" charset="0"/>
              </a:rPr>
              <a:t>Kibsgaard</a:t>
            </a:r>
            <a:r>
              <a:rPr lang="nb-NO" sz="1600" i="1" dirty="0" smtClean="0">
                <a:latin typeface="Calibri Light" panose="020F0302020204030204" pitchFamily="34" charset="0"/>
              </a:rPr>
              <a:t>, </a:t>
            </a:r>
            <a:r>
              <a:rPr lang="nb-NO" sz="1600" i="1" dirty="0">
                <a:latin typeface="Calibri Light" panose="020F0302020204030204" pitchFamily="34" charset="0"/>
              </a:rPr>
              <a:t>2008)</a:t>
            </a:r>
            <a:endParaRPr lang="nb-NO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9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375902" y="737843"/>
            <a:ext cx="8573116" cy="3935009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nb-NO" dirty="0" smtClean="0"/>
              <a:t>Litteratur</a:t>
            </a:r>
          </a:p>
          <a:p>
            <a:endParaRPr lang="nb-NO" dirty="0"/>
          </a:p>
          <a:p>
            <a:r>
              <a:rPr lang="nb-NO" dirty="0" smtClean="0"/>
              <a:t>Fortellerkompetanse</a:t>
            </a:r>
          </a:p>
          <a:p>
            <a:pPr marL="0" indent="0">
              <a:buNone/>
            </a:pPr>
            <a:r>
              <a:rPr lang="nb-NO" dirty="0" smtClean="0"/>
              <a:t>  </a:t>
            </a:r>
            <a:endParaRPr lang="nb-NO" dirty="0"/>
          </a:p>
          <a:p>
            <a:r>
              <a:rPr lang="nb-NO" dirty="0"/>
              <a:t>Dialog </a:t>
            </a:r>
            <a:endParaRPr lang="nb-NO" dirty="0" smtClean="0"/>
          </a:p>
          <a:p>
            <a:endParaRPr lang="nb-NO" dirty="0"/>
          </a:p>
          <a:p>
            <a:r>
              <a:rPr lang="nb-NO" dirty="0"/>
              <a:t>Utforskende skriving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Ellipse 2"/>
          <p:cNvSpPr/>
          <p:nvPr/>
        </p:nvSpPr>
        <p:spPr>
          <a:xfrm>
            <a:off x="4619065" y="737844"/>
            <a:ext cx="4242995" cy="3575076"/>
          </a:xfrm>
          <a:prstGeom prst="ellipse">
            <a:avLst/>
          </a:prstGeom>
          <a:solidFill>
            <a:srgbClr val="10787A"/>
          </a:solidFill>
          <a:ln>
            <a:solidFill>
              <a:srgbClr val="0D61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dirty="0"/>
          </a:p>
          <a:p>
            <a:pPr algn="ctr"/>
            <a:r>
              <a:rPr lang="nb-NO" b="1" dirty="0"/>
              <a:t>Sentrale områder å huske på: </a:t>
            </a:r>
          </a:p>
          <a:p>
            <a:r>
              <a:rPr lang="nb-NO" dirty="0" smtClean="0">
                <a:latin typeface="Calibri Light" panose="020F0302020204030204" pitchFamily="34" charset="0"/>
              </a:rPr>
              <a:t>	Varierte 	språkbrukssituasjoner</a:t>
            </a:r>
            <a:endParaRPr lang="nb-NO" dirty="0">
              <a:latin typeface="Calibri Light" panose="020F0302020204030204" pitchFamily="34" charset="0"/>
            </a:endParaRPr>
          </a:p>
          <a:p>
            <a:r>
              <a:rPr lang="nb-NO" dirty="0" smtClean="0">
                <a:latin typeface="Calibri Light" panose="020F0302020204030204" pitchFamily="34" charset="0"/>
              </a:rPr>
              <a:t>	Varierte </a:t>
            </a:r>
            <a:r>
              <a:rPr lang="nb-NO" dirty="0">
                <a:latin typeface="Calibri Light" panose="020F0302020204030204" pitchFamily="34" charset="0"/>
              </a:rPr>
              <a:t>grammatiske </a:t>
            </a:r>
            <a:r>
              <a:rPr lang="nb-NO" dirty="0" smtClean="0">
                <a:latin typeface="Calibri Light" panose="020F0302020204030204" pitchFamily="34" charset="0"/>
              </a:rPr>
              <a:t>	konstruksjoner</a:t>
            </a:r>
            <a:endParaRPr lang="nb-NO" dirty="0">
              <a:latin typeface="Calibri Light" panose="020F0302020204030204" pitchFamily="34" charset="0"/>
            </a:endParaRPr>
          </a:p>
          <a:p>
            <a:r>
              <a:rPr lang="nb-NO" dirty="0" smtClean="0">
                <a:latin typeface="Calibri Light" panose="020F0302020204030204" pitchFamily="34" charset="0"/>
              </a:rPr>
              <a:t>	Rikt </a:t>
            </a:r>
            <a:r>
              <a:rPr lang="nb-NO" dirty="0">
                <a:latin typeface="Calibri Light" panose="020F0302020204030204" pitchFamily="34" charset="0"/>
              </a:rPr>
              <a:t>ordforråd </a:t>
            </a:r>
          </a:p>
          <a:p>
            <a:r>
              <a:rPr lang="nb-NO" dirty="0" smtClean="0">
                <a:latin typeface="Calibri Light" panose="020F0302020204030204" pitchFamily="34" charset="0"/>
              </a:rPr>
              <a:t>	Lydhøre </a:t>
            </a:r>
            <a:r>
              <a:rPr lang="nb-NO" dirty="0">
                <a:latin typeface="Calibri Light" panose="020F0302020204030204" pitchFamily="34" charset="0"/>
              </a:rPr>
              <a:t>og våkne </a:t>
            </a:r>
            <a:r>
              <a:rPr lang="nb-NO" dirty="0" smtClean="0">
                <a:latin typeface="Calibri Light" panose="020F0302020204030204" pitchFamily="34" charset="0"/>
              </a:rPr>
              <a:t>	samtalepartnere </a:t>
            </a:r>
            <a:endParaRPr lang="nb-NO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1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_sprakloyper_alle_mal_2" id="{967984C3-581B-864B-A4D6-4F79A3729F1F}" vid="{841F4DFD-028B-E14C-992E-C5BD2812EC9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pp_sprakloyper_alle_mal_u_logo</Template>
  <TotalTime>0</TotalTime>
  <Words>749</Words>
  <Application>Microsoft Office PowerPoint</Application>
  <PresentationFormat>Skjermfremvisning (16:9)</PresentationFormat>
  <Paragraphs>128</Paragraphs>
  <Slides>15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MuseoSans300</vt:lpstr>
      <vt:lpstr>Office-tema</vt:lpstr>
      <vt:lpstr>Språkarbeid </vt:lpstr>
      <vt:lpstr>Betydningen av språkarbeid </vt:lpstr>
      <vt:lpstr>Å lære språk</vt:lpstr>
      <vt:lpstr>Språkutvikling </vt:lpstr>
      <vt:lpstr>Hvordan utvikles barnas språk i førskolealderen?</vt:lpstr>
      <vt:lpstr>Hva bør vektlegges i språkarbeidet? </vt:lpstr>
      <vt:lpstr>Oppdrag</vt:lpstr>
      <vt:lpstr>Språkaktiviteter</vt:lpstr>
      <vt:lpstr>PowerPoint-presentasjon</vt:lpstr>
      <vt:lpstr>Å oppdage skriften</vt:lpstr>
      <vt:lpstr>Skriveutviklingen kan beskrives slik: </vt:lpstr>
      <vt:lpstr>Skrivetrekanten og tidlig skriving</vt:lpstr>
      <vt:lpstr>Oppdrag</vt:lpstr>
      <vt:lpstr>PowerPoint-presentasjon</vt:lpstr>
      <vt:lpstr>Referanser 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Språkarbeid</dc:title>
  <dc:creator>Heidi Sandø</dc:creator>
  <cp:lastModifiedBy>Maria Hole-Forsmo</cp:lastModifiedBy>
  <cp:revision>30</cp:revision>
  <cp:lastPrinted>2016-10-26T10:27:57Z</cp:lastPrinted>
  <dcterms:created xsi:type="dcterms:W3CDTF">2016-10-24T12:39:57Z</dcterms:created>
  <dcterms:modified xsi:type="dcterms:W3CDTF">2017-03-24T14:21:37Z</dcterms:modified>
</cp:coreProperties>
</file>