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16"/>
    <a:srgbClr val="85B126"/>
    <a:srgbClr val="91B638"/>
    <a:srgbClr val="6D6F72"/>
    <a:srgbClr val="59AA9E"/>
    <a:srgbClr val="84A59D"/>
    <a:srgbClr val="0D6165"/>
    <a:srgbClr val="464749"/>
    <a:srgbClr val="83A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3"/>
    <p:restoredTop sz="68932"/>
  </p:normalViewPr>
  <p:slideViewPr>
    <p:cSldViewPr snapToGrid="0" snapToObjects="1">
      <p:cViewPr varScale="1">
        <p:scale>
          <a:sx n="95" d="100"/>
          <a:sy n="95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4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Arbeidsb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Laveste mestringsnivå Nasjonale </a:t>
            </a:r>
            <a:r>
              <a:rPr lang="nb-NO" dirty="0" smtClean="0"/>
              <a:t>prøver i lesing på 8.</a:t>
            </a:r>
            <a:r>
              <a:rPr lang="nb-NO" baseline="0" dirty="0" smtClean="0"/>
              <a:t> trinn </a:t>
            </a:r>
            <a:endParaRPr lang="nb-NO" dirty="0"/>
          </a:p>
        </c:rich>
      </c:tx>
      <c:layout>
        <c:manualLayout>
          <c:xMode val="edge"/>
          <c:yMode val="edge"/>
          <c:x val="0.129370215579969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'Ark1'!$A$2:$A$4</c:f>
              <c:strCache>
                <c:ptCount val="3"/>
                <c:pt idx="0">
                  <c:v>Hele gruppa</c:v>
                </c:pt>
                <c:pt idx="1">
                  <c:v>Innvandrerforeldre</c:v>
                </c:pt>
                <c:pt idx="2">
                  <c:v>Innvandrere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0.24</c:v>
                </c:pt>
                <c:pt idx="1">
                  <c:v>0.42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0455600"/>
        <c:axId val="-2108944528"/>
      </c:barChart>
      <c:catAx>
        <c:axId val="-21404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108944528"/>
        <c:crosses val="autoZero"/>
        <c:auto val="0"/>
        <c:lblAlgn val="ctr"/>
        <c:lblOffset val="100"/>
        <c:noMultiLvlLbl val="0"/>
      </c:catAx>
      <c:valAx>
        <c:axId val="-21089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1404556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02T19:01:30.272" idx="1">
    <p:pos x="5464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95D4F-8DC2-1B42-B7AB-2CAE37A9AD41}" type="datetimeFigureOut">
              <a:rPr lang="nb-NO" smtClean="0"/>
              <a:t>20.05.16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F18A-E344-0D45-ADE9-F3846F1F61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sz="1200" dirty="0" smtClean="0">
                <a:latin typeface="+mn-lt"/>
                <a:ea typeface="ＭＳ Ｐゴシック" charset="-128"/>
              </a:rPr>
              <a:t>Denne presentasjonen er tenkt som </a:t>
            </a:r>
            <a:r>
              <a:rPr lang="nb-NO" altLang="nb-NO" sz="1200" dirty="0" err="1" smtClean="0">
                <a:latin typeface="+mn-lt"/>
                <a:ea typeface="ＭＳ Ｐゴシック" charset="-128"/>
              </a:rPr>
              <a:t>eit</a:t>
            </a:r>
            <a:r>
              <a:rPr lang="nb-NO" altLang="nb-NO" sz="1200" dirty="0" smtClean="0">
                <a:latin typeface="+mn-lt"/>
                <a:ea typeface="ＭＳ Ｐゴシック" charset="-128"/>
              </a:rPr>
              <a:t> utgangspunkt for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rektor/ styringsgruppe når Språkløyper skal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presenterast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for personalet. Før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ein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går gjennom denne på møte med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dei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tilsette bør styringsgruppa på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skulen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ha gjort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nokre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tankar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om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korleis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dei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ser for seg at arbeidet skal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organiserast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lokalt på eigen skule, slik at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ein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er førebudd på å svare på spørsmål om dette. Det kan også hende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ein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ønskjer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å føye til eigne lysark som presenterer plan for arbeidet lokalt, eller refleksjonsspørsmål som er tilpassa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skulen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sine eigne planar for utviklingsarbeidet. Vi anbefaler også at den som skal gjennomføre presentasjonen har lese dokumenta som er lagt ut under ”Les mer” på framsida av nettsida, då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desse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gjer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ei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grundigare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innføring i grunnlaget for strategien. I tillegg ligg det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nokre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kommentarar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i notatfelta som kan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vere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ei støtte undervegs i presentasjonen. Før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ein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går i 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gong 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med presentasjonen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passar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det godt å sjå filmen ”Den viktige tilgangen til språket” som ligg på nettsida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sprakloyper.no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.</a:t>
            </a:r>
            <a:endParaRPr lang="nb-NO" altLang="nb-NO" baseline="0" dirty="0" smtClean="0">
              <a:ea typeface="ＭＳ Ｐゴシック" charset="-128"/>
            </a:endParaRPr>
          </a:p>
          <a:p>
            <a:pPr eaLnBrk="1" hangingPunct="1"/>
            <a:endParaRPr lang="nb-NO" altLang="nb-NO" baseline="0" dirty="0" smtClean="0">
              <a:ea typeface="ＭＳ Ｐゴシック" charset="-128"/>
            </a:endParaRPr>
          </a:p>
          <a:p>
            <a:pPr eaLnBrk="1" hangingPunct="1"/>
            <a:endParaRPr lang="nb-NO" altLang="nb-NO" baseline="0" dirty="0" smtClean="0">
              <a:ea typeface="ＭＳ Ｐゴシック" charset="-128"/>
            </a:endParaRPr>
          </a:p>
          <a:p>
            <a:endParaRPr lang="nb-NO" altLang="nb-NO" dirty="0" smtClean="0">
              <a:ea typeface="ＭＳ Ｐゴシック" charset="-128"/>
            </a:endParaRPr>
          </a:p>
          <a:p>
            <a:pPr eaLnBrk="1" hangingPunct="1"/>
            <a:endParaRPr lang="nb-NO" altLang="nb-NO" dirty="0" smtClean="0">
              <a:ea typeface="ＭＳ Ｐゴシック" charset="-128"/>
            </a:endParaRPr>
          </a:p>
          <a:p>
            <a:pPr eaLnBrk="1" hangingPunct="1"/>
            <a:endParaRPr lang="nb-NO" altLang="nb-NO" dirty="0" smtClean="0">
              <a:ea typeface="ＭＳ Ｐゴシック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200" dirty="0" smtClean="0">
                <a:latin typeface="+mn-lt"/>
                <a:ea typeface="ＭＳ Ｐゴシック" charset="-128"/>
              </a:rPr>
              <a:t>Det er viktig at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ein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følgjer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anbefalingane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om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korleis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pakkene skal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gjennomførast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. Det er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særleg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viktig at det vert arbeidd godt og grundig med refleksjonsspørsmåla, planlegging av mellomarbeid og erfaringsdeling.</a:t>
            </a:r>
            <a:endParaRPr lang="nb-NO" altLang="nb-NO" sz="1200" dirty="0" smtClean="0">
              <a:latin typeface="+mn-lt"/>
              <a:ea typeface="ＭＳ Ｐゴシック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Språkløyper </a:t>
            </a:r>
            <a:r>
              <a:rPr lang="nb-NO" dirty="0" err="1" smtClean="0"/>
              <a:t>byggjer</a:t>
            </a:r>
            <a:r>
              <a:rPr lang="nb-NO" dirty="0" smtClean="0"/>
              <a:t> på </a:t>
            </a:r>
            <a:r>
              <a:rPr lang="nb-NO" dirty="0" err="1" smtClean="0"/>
              <a:t>erfaringar</a:t>
            </a:r>
            <a:r>
              <a:rPr lang="nb-NO" dirty="0" smtClean="0"/>
              <a:t>  </a:t>
            </a:r>
            <a:r>
              <a:rPr lang="nb-NO" dirty="0" err="1" smtClean="0"/>
              <a:t>frå</a:t>
            </a:r>
            <a:r>
              <a:rPr lang="nb-NO" dirty="0" smtClean="0"/>
              <a:t> andre </a:t>
            </a:r>
            <a:r>
              <a:rPr lang="nb-NO" dirty="0" err="1" smtClean="0"/>
              <a:t>statlege</a:t>
            </a:r>
            <a:r>
              <a:rPr lang="nb-NO" dirty="0" smtClean="0"/>
              <a:t> </a:t>
            </a:r>
            <a:r>
              <a:rPr lang="nb-NO" dirty="0" err="1" smtClean="0"/>
              <a:t>satsingar</a:t>
            </a:r>
            <a:r>
              <a:rPr lang="nb-NO" dirty="0" smtClean="0"/>
              <a:t> på </a:t>
            </a:r>
            <a:r>
              <a:rPr lang="nb-NO" dirty="0" err="1" smtClean="0"/>
              <a:t>skuleutvikling</a:t>
            </a:r>
            <a:r>
              <a:rPr lang="nb-NO" dirty="0" smtClean="0"/>
              <a:t>, og det </a:t>
            </a:r>
            <a:r>
              <a:rPr lang="nb-NO" dirty="0" err="1" smtClean="0"/>
              <a:t>me</a:t>
            </a:r>
            <a:r>
              <a:rPr lang="nb-NO" dirty="0" smtClean="0"/>
              <a:t> veit om </a:t>
            </a:r>
            <a:r>
              <a:rPr lang="nb-NO" dirty="0" err="1" smtClean="0"/>
              <a:t>faktorar</a:t>
            </a:r>
            <a:r>
              <a:rPr lang="nb-NO" dirty="0" smtClean="0"/>
              <a:t> som fremmer</a:t>
            </a:r>
            <a:r>
              <a:rPr lang="nb-NO" baseline="0" dirty="0" smtClean="0"/>
              <a:t> utvikling. Når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går i gang med Språkløyper, </a:t>
            </a:r>
            <a:r>
              <a:rPr lang="nb-NO" baseline="0" dirty="0" err="1" smtClean="0"/>
              <a:t>startar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også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utviklingsprosess som, </a:t>
            </a:r>
            <a:r>
              <a:rPr lang="nb-NO" baseline="0" dirty="0" err="1" smtClean="0"/>
              <a:t>forhåpentlegvis</a:t>
            </a:r>
            <a:r>
              <a:rPr lang="nb-NO" baseline="0" dirty="0" smtClean="0"/>
              <a:t>, vil føra til arbeidsplasslæring. </a:t>
            </a:r>
            <a:r>
              <a:rPr lang="nb-NO" dirty="0" smtClean="0"/>
              <a:t>Når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arbeider med mål om å utvida </a:t>
            </a:r>
            <a:r>
              <a:rPr lang="nb-NO" baseline="0" dirty="0" err="1" smtClean="0"/>
              <a:t>skulens</a:t>
            </a:r>
            <a:r>
              <a:rPr lang="nb-NO" baseline="0" dirty="0" smtClean="0"/>
              <a:t> kunnskap om læring, undervisning og samarbeid har </a:t>
            </a:r>
            <a:r>
              <a:rPr lang="nb-NO" baseline="0" dirty="0" err="1" smtClean="0"/>
              <a:t>skuleleiinga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spesielt ansvar for å sikre tid og struktur rundt arbeidet. Det er </a:t>
            </a:r>
            <a:r>
              <a:rPr lang="nb-NO" baseline="0" dirty="0" err="1" smtClean="0"/>
              <a:t>skuleleiinga</a:t>
            </a:r>
            <a:r>
              <a:rPr lang="nb-NO" baseline="0" dirty="0" smtClean="0"/>
              <a:t> som må sikre at prosjektet vert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skuleutviklingsprosjekt</a:t>
            </a:r>
            <a:r>
              <a:rPr lang="nb-NO" baseline="0" dirty="0" smtClean="0"/>
              <a:t>, og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må </a:t>
            </a:r>
            <a:r>
              <a:rPr lang="nb-NO" baseline="0" dirty="0" err="1" smtClean="0"/>
              <a:t>vere</a:t>
            </a:r>
            <a:r>
              <a:rPr lang="nb-NO" baseline="0" dirty="0" smtClean="0"/>
              <a:t> aktive og følgje opp både prosjektet,  </a:t>
            </a:r>
            <a:r>
              <a:rPr lang="nb-NO" baseline="0" dirty="0" err="1" smtClean="0"/>
              <a:t>lærarane</a:t>
            </a:r>
            <a:r>
              <a:rPr lang="nb-NO" baseline="0" dirty="0" smtClean="0"/>
              <a:t> og samarbeidet som skal </a:t>
            </a:r>
            <a:r>
              <a:rPr lang="nb-NO" baseline="0" dirty="0" err="1" smtClean="0"/>
              <a:t>føregå</a:t>
            </a:r>
            <a:r>
              <a:rPr lang="nb-NO" baseline="0" dirty="0" smtClean="0"/>
              <a:t> på </a:t>
            </a:r>
            <a:r>
              <a:rPr lang="nb-NO" baseline="0" dirty="0" err="1" smtClean="0"/>
              <a:t>skulen</a:t>
            </a:r>
            <a:r>
              <a:rPr lang="nb-NO" baseline="0" dirty="0" smtClean="0"/>
              <a:t>. Fordi g</a:t>
            </a:r>
            <a:r>
              <a:rPr lang="nb-NO" dirty="0" smtClean="0"/>
              <a:t>odt </a:t>
            </a:r>
            <a:r>
              <a:rPr lang="nb-NO" dirty="0" err="1" smtClean="0"/>
              <a:t>fungerande</a:t>
            </a:r>
            <a:r>
              <a:rPr lang="nb-NO" dirty="0" smtClean="0"/>
              <a:t> profesjonsfellesskap skaper god opplæring for </a:t>
            </a:r>
            <a:r>
              <a:rPr lang="nb-NO" dirty="0" err="1" smtClean="0"/>
              <a:t>elevane</a:t>
            </a:r>
            <a:r>
              <a:rPr lang="nb-NO" dirty="0" smtClean="0"/>
              <a:t>,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</a:t>
            </a:r>
            <a:r>
              <a:rPr lang="nb-NO" dirty="0" err="1" smtClean="0"/>
              <a:t>ærarar</a:t>
            </a:r>
            <a:r>
              <a:rPr lang="nb-NO" baseline="0" dirty="0" smtClean="0"/>
              <a:t> som samarbeider kan oppnå </a:t>
            </a:r>
            <a:r>
              <a:rPr lang="nb-NO" baseline="0" dirty="0" err="1" smtClean="0"/>
              <a:t>meir</a:t>
            </a:r>
            <a:r>
              <a:rPr lang="nb-NO" baseline="0" dirty="0" smtClean="0"/>
              <a:t> i fellesskap enn om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jobbar aleine. 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714A9-BD39-0945-A87D-ABBDCF8016B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Det er altså kollektiv kompetanseutvikling som er utgangspunktet i</a:t>
            </a:r>
            <a:r>
              <a:rPr lang="nb-NO" baseline="0" dirty="0" smtClean="0"/>
              <a:t> </a:t>
            </a:r>
            <a:r>
              <a:rPr lang="nb-NO" dirty="0" smtClean="0"/>
              <a:t>Språkløyper. </a:t>
            </a:r>
            <a:r>
              <a:rPr lang="nb-NO" baseline="0" dirty="0" smtClean="0"/>
              <a:t>Analyse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Ungdomstrinn i utvikling viser at </a:t>
            </a:r>
            <a:r>
              <a:rPr lang="nb-NO" baseline="0" dirty="0" err="1" smtClean="0"/>
              <a:t>skular</a:t>
            </a:r>
            <a:r>
              <a:rPr lang="nb-NO" baseline="0" dirty="0" smtClean="0"/>
              <a:t> som fremmer læring mellom </a:t>
            </a:r>
            <a:r>
              <a:rPr lang="nb-NO" baseline="0" dirty="0" err="1" smtClean="0"/>
              <a:t>lærarar</a:t>
            </a:r>
            <a:r>
              <a:rPr lang="nb-NO" baseline="0" dirty="0" smtClean="0"/>
              <a:t>, har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systematisk og målretta utviklingsarbeid, legg til rette for observasjon og refleksjon over undervisning er </a:t>
            </a:r>
            <a:r>
              <a:rPr lang="nb-NO" baseline="0" dirty="0" err="1" smtClean="0"/>
              <a:t>skulane</a:t>
            </a:r>
            <a:r>
              <a:rPr lang="nb-NO" baseline="0" dirty="0" smtClean="0"/>
              <a:t> med beste </a:t>
            </a:r>
            <a:r>
              <a:rPr lang="nb-NO" baseline="0" dirty="0" err="1" smtClean="0"/>
              <a:t>føresetnad</a:t>
            </a:r>
            <a:r>
              <a:rPr lang="nb-NO" baseline="0" dirty="0" smtClean="0"/>
              <a:t> for utvikling. Målet er at Språkløyper kan bidra til </a:t>
            </a:r>
            <a:r>
              <a:rPr lang="nb-NO" dirty="0" smtClean="0"/>
              <a:t>lagbygging,</a:t>
            </a:r>
            <a:r>
              <a:rPr lang="nb-NO" baseline="0" dirty="0" smtClean="0"/>
              <a:t> at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har</a:t>
            </a:r>
            <a:r>
              <a:rPr lang="nb-NO" dirty="0" smtClean="0"/>
              <a:t> </a:t>
            </a:r>
            <a:r>
              <a:rPr lang="nb-NO" dirty="0" err="1" smtClean="0"/>
              <a:t>eit</a:t>
            </a:r>
            <a:r>
              <a:rPr lang="nb-NO" dirty="0" smtClean="0"/>
              <a:t> felles, </a:t>
            </a:r>
            <a:r>
              <a:rPr lang="nb-NO" dirty="0" err="1" smtClean="0"/>
              <a:t>fagleg</a:t>
            </a:r>
            <a:r>
              <a:rPr lang="nb-NO" dirty="0" smtClean="0"/>
              <a:t> fokus på lesing og skriving, men også på å arbeide </a:t>
            </a:r>
            <a:r>
              <a:rPr lang="nb-NO" dirty="0" err="1" smtClean="0"/>
              <a:t>saman</a:t>
            </a:r>
            <a:r>
              <a:rPr lang="nb-NO" dirty="0" smtClean="0"/>
              <a:t> i kollegiet, faggrupper og team.</a:t>
            </a:r>
            <a:r>
              <a:rPr lang="nb-NO" baseline="0" dirty="0" smtClean="0"/>
              <a:t> </a:t>
            </a:r>
            <a:r>
              <a:rPr lang="nb-NO" dirty="0" err="1" smtClean="0"/>
              <a:t>Faktorar</a:t>
            </a:r>
            <a:r>
              <a:rPr lang="nb-NO" baseline="0" dirty="0" smtClean="0"/>
              <a:t> som </a:t>
            </a:r>
            <a:r>
              <a:rPr lang="nb-NO" baseline="0" dirty="0" err="1" smtClean="0"/>
              <a:t>fremjer</a:t>
            </a:r>
            <a:r>
              <a:rPr lang="nb-NO" baseline="0" dirty="0" smtClean="0"/>
              <a:t> arbeidsplasslæring er felles </a:t>
            </a:r>
            <a:r>
              <a:rPr lang="nb-NO" baseline="0" dirty="0" err="1" smtClean="0"/>
              <a:t>visjonar</a:t>
            </a:r>
            <a:r>
              <a:rPr lang="nb-NO" baseline="0" dirty="0" smtClean="0"/>
              <a:t>, god samarbeidskultur, </a:t>
            </a:r>
            <a:r>
              <a:rPr lang="nb-NO" baseline="0" dirty="0" err="1" smtClean="0"/>
              <a:t>forskande</a:t>
            </a:r>
            <a:r>
              <a:rPr lang="nb-NO" baseline="0" dirty="0" smtClean="0"/>
              <a:t> tilnærming og at </a:t>
            </a:r>
            <a:r>
              <a:rPr lang="nb-NO" baseline="0" dirty="0" err="1" smtClean="0"/>
              <a:t>lærarkollegiet</a:t>
            </a:r>
            <a:r>
              <a:rPr lang="nb-NO" baseline="0" dirty="0" smtClean="0"/>
              <a:t> tek kollektivt ansvar for </a:t>
            </a:r>
            <a:r>
              <a:rPr lang="nb-NO" baseline="0" dirty="0" err="1" smtClean="0"/>
              <a:t>elevane</a:t>
            </a:r>
            <a:r>
              <a:rPr lang="nb-NO" baseline="0" dirty="0" smtClean="0"/>
              <a:t> si læring. </a:t>
            </a:r>
            <a:r>
              <a:rPr lang="nb-NO" baseline="0" dirty="0" err="1" smtClean="0"/>
              <a:t>Hovudinnhaldet</a:t>
            </a:r>
            <a:r>
              <a:rPr lang="nb-NO" baseline="0" dirty="0" smtClean="0"/>
              <a:t> i Språkløyper er knytta til språk, lesing og skriving, men i introduksjonspakken ser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også på </a:t>
            </a:r>
            <a:r>
              <a:rPr lang="nb-NO" baseline="0" dirty="0" err="1" smtClean="0"/>
              <a:t>korleis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kan definere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utviklingsområde i lag, og at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også må </a:t>
            </a:r>
            <a:r>
              <a:rPr lang="nb-NO" baseline="0" dirty="0" err="1" smtClean="0"/>
              <a:t>vere</a:t>
            </a:r>
            <a:r>
              <a:rPr lang="nb-NO" baseline="0" dirty="0" smtClean="0"/>
              <a:t> bevisst på </a:t>
            </a:r>
            <a:r>
              <a:rPr lang="nb-NO" baseline="0" dirty="0" err="1" smtClean="0"/>
              <a:t>korleis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samarbeider og utforsker praksis </a:t>
            </a:r>
            <a:r>
              <a:rPr lang="nb-NO" baseline="0" dirty="0" err="1" smtClean="0"/>
              <a:t>saman</a:t>
            </a:r>
            <a:r>
              <a:rPr lang="nb-NO" baseline="0" dirty="0" smtClean="0"/>
              <a:t>. Som all læring og utvikling er dette også </a:t>
            </a:r>
            <a:r>
              <a:rPr lang="nb-NO" baseline="0" dirty="0" err="1" smtClean="0"/>
              <a:t>noko</a:t>
            </a:r>
            <a:r>
              <a:rPr lang="nb-NO" baseline="0" dirty="0" smtClean="0"/>
              <a:t> vi må øva på, og vi ser på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skulane</a:t>
            </a:r>
            <a:r>
              <a:rPr lang="nb-NO" baseline="0" dirty="0" smtClean="0"/>
              <a:t> som har øvd bevisst på dette at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også er </a:t>
            </a:r>
            <a:r>
              <a:rPr lang="nb-NO" baseline="0" dirty="0" err="1" smtClean="0"/>
              <a:t>skulane</a:t>
            </a:r>
            <a:r>
              <a:rPr lang="nb-NO" baseline="0" dirty="0" smtClean="0"/>
              <a:t> som rapporterer positivt om eiga utvikling.</a:t>
            </a:r>
          </a:p>
          <a:p>
            <a:endParaRPr lang="nb-NO" baseline="0" dirty="0" smtClean="0"/>
          </a:p>
          <a:p>
            <a:r>
              <a:rPr lang="nb-NO" baseline="0" dirty="0" smtClean="0"/>
              <a:t>Å skape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fellesskap blant </a:t>
            </a:r>
            <a:r>
              <a:rPr lang="nb-NO" baseline="0" dirty="0" err="1" smtClean="0"/>
              <a:t>lærarane</a:t>
            </a:r>
            <a:r>
              <a:rPr lang="nb-NO" baseline="0" dirty="0" smtClean="0"/>
              <a:t> som er prega av læring, samarbeid og refleksjon er dermed både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delmål og </a:t>
            </a:r>
            <a:r>
              <a:rPr lang="nb-NO" baseline="0" dirty="0" err="1" smtClean="0"/>
              <a:t>verkemiddel</a:t>
            </a:r>
            <a:r>
              <a:rPr lang="nb-NO" baseline="0" dirty="0" smtClean="0"/>
              <a:t> i Språkløyper.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9E7C-A5A6-AC46-995E-AA9D6F3C06F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Refleksjon er </a:t>
            </a:r>
            <a:r>
              <a:rPr lang="nb-NO" dirty="0" err="1" smtClean="0"/>
              <a:t>eit</a:t>
            </a:r>
            <a:r>
              <a:rPr lang="nb-NO" baseline="0" dirty="0" smtClean="0"/>
              <a:t> s</a:t>
            </a:r>
            <a:r>
              <a:rPr lang="nb-NO" dirty="0" smtClean="0"/>
              <a:t>entralt </a:t>
            </a:r>
            <a:r>
              <a:rPr lang="nb-NO" dirty="0" err="1" smtClean="0"/>
              <a:t>verkemiddel</a:t>
            </a:r>
            <a:r>
              <a:rPr lang="nb-NO" dirty="0" smtClean="0"/>
              <a:t> for å </a:t>
            </a:r>
            <a:r>
              <a:rPr lang="nb-NO" dirty="0" err="1" smtClean="0"/>
              <a:t>fremje</a:t>
            </a:r>
            <a:r>
              <a:rPr lang="nb-NO" dirty="0" smtClean="0"/>
              <a:t> utvikling og bevegelse. </a:t>
            </a:r>
            <a:r>
              <a:rPr lang="nb-NO" baseline="0" dirty="0" smtClean="0"/>
              <a:t> 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Spørsmål til refleksjon er derfor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bærande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i Språkløyper, og det vert lagt opp til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reflekterande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samtalar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både i forkant, undervegs og som avslutning av øktene. Dialogen i læringsfellesskapet kan bidra til at taus kunnskap blir gjort eksplisitt, at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eksisterande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kunnskap vert forhandla, praksis justert og ny kunnskap utvikla.</a:t>
            </a:r>
            <a:r>
              <a:rPr lang="nb-NO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nb-NO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Refleksjonane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det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viktigaste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å skape utvikling, fordi det er i møte med andre menneske at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vert utfordra på eigen og andre si oppfatning og forståing. Når vi får reflektert over eigen praksis, er vi betre rusta til å forstå kor vi 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staden for å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«slik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det her», må vi dreie fokuset på «kva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vi,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kvifor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det?». Det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faglege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innhaldet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Språkløyper er meint å utfordre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lærarane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å drøfte eigen praksis, samtidig som det vert gitt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ressursar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ny kunnskap. Det er i skjæringspunktet mellom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eksisterande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ny kunnskap at utvikling oppstår.</a:t>
            </a:r>
          </a:p>
          <a:p>
            <a:endParaRPr lang="nb-NO" sz="1200" dirty="0" smtClean="0"/>
          </a:p>
          <a:p>
            <a:pPr>
              <a:lnSpc>
                <a:spcPct val="100000"/>
              </a:lnSpc>
            </a:pPr>
            <a:r>
              <a:rPr lang="nb-NO" sz="1200" dirty="0" smtClean="0"/>
              <a:t>Det er bakgrunnen for at det også er laga ei eiga økt om </a:t>
            </a:r>
            <a:r>
              <a:rPr lang="nb-NO" sz="1200" dirty="0" err="1" smtClean="0"/>
              <a:t>samtalar</a:t>
            </a:r>
            <a:r>
              <a:rPr lang="nb-NO" sz="1200" dirty="0" smtClean="0"/>
              <a:t> i introduksjonspakken. Målet</a:t>
            </a:r>
            <a:r>
              <a:rPr lang="nb-NO" sz="1200" baseline="0" dirty="0" smtClean="0"/>
              <a:t> for økta om </a:t>
            </a:r>
            <a:r>
              <a:rPr lang="nb-NO" sz="1200" baseline="0" dirty="0" err="1" smtClean="0"/>
              <a:t>samtalar</a:t>
            </a:r>
            <a:r>
              <a:rPr lang="nb-NO" sz="1200" baseline="0" dirty="0" smtClean="0"/>
              <a:t> er å sjå på </a:t>
            </a:r>
            <a:r>
              <a:rPr lang="nb-NO" sz="1200" baseline="0" dirty="0" err="1" smtClean="0"/>
              <a:t>korleis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lærarar</a:t>
            </a:r>
            <a:r>
              <a:rPr lang="nb-NO" sz="1200" baseline="0" dirty="0" smtClean="0"/>
              <a:t> kan læra </a:t>
            </a:r>
            <a:r>
              <a:rPr lang="nb-NO" sz="1200" baseline="0" dirty="0" err="1" smtClean="0"/>
              <a:t>saman</a:t>
            </a:r>
            <a:r>
              <a:rPr lang="nb-NO" sz="1200" baseline="0" dirty="0" smtClean="0"/>
              <a:t>. </a:t>
            </a:r>
            <a:r>
              <a:rPr lang="nb-NO" sz="1200" baseline="0" dirty="0" err="1" smtClean="0"/>
              <a:t>Korleis</a:t>
            </a:r>
            <a:r>
              <a:rPr lang="nb-NO" sz="1200" baseline="0" dirty="0" smtClean="0"/>
              <a:t> kan vi utvikle kvalitet i måten vi samarbeider og </a:t>
            </a:r>
            <a:r>
              <a:rPr lang="nb-NO" sz="1200" baseline="0" dirty="0" err="1" smtClean="0"/>
              <a:t>samtalar</a:t>
            </a:r>
            <a:r>
              <a:rPr lang="nb-NO" sz="1200" baseline="0" dirty="0" smtClean="0"/>
              <a:t> på? Målet er å bli bevisst det store utviklingspotensialet som ligg i å arbeida </a:t>
            </a:r>
            <a:r>
              <a:rPr lang="nb-NO" sz="1200" baseline="0" dirty="0" err="1" smtClean="0"/>
              <a:t>saman</a:t>
            </a:r>
            <a:r>
              <a:rPr lang="nb-NO" sz="1200" baseline="0" dirty="0" smtClean="0"/>
              <a:t>, der </a:t>
            </a:r>
            <a:r>
              <a:rPr lang="nb-NO" sz="1200" baseline="0" dirty="0" err="1" smtClean="0"/>
              <a:t>ein</a:t>
            </a:r>
            <a:r>
              <a:rPr lang="nb-NO" sz="1200" baseline="0" dirty="0" smtClean="0"/>
              <a:t>  både </a:t>
            </a:r>
            <a:r>
              <a:rPr lang="nb-NO" sz="1200" baseline="0" dirty="0" err="1" smtClean="0"/>
              <a:t>støttar</a:t>
            </a:r>
            <a:r>
              <a:rPr lang="nb-NO" sz="1200" baseline="0" dirty="0" smtClean="0"/>
              <a:t> og </a:t>
            </a:r>
            <a:r>
              <a:rPr lang="nb-NO" sz="1200" baseline="0" dirty="0" err="1" smtClean="0"/>
              <a:t>utfordrar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kvarandre</a:t>
            </a:r>
            <a:r>
              <a:rPr lang="nb-NO" sz="1200" baseline="0" dirty="0" smtClean="0"/>
              <a:t>. For å skape </a:t>
            </a:r>
            <a:r>
              <a:rPr lang="nb-NO" sz="1200" baseline="0" dirty="0" err="1" smtClean="0"/>
              <a:t>ein</a:t>
            </a:r>
            <a:r>
              <a:rPr lang="nb-NO" sz="1200" baseline="0" dirty="0" smtClean="0"/>
              <a:t> kultur for læring i </a:t>
            </a:r>
            <a:r>
              <a:rPr lang="nb-NO" sz="1200" baseline="0" dirty="0" err="1" smtClean="0"/>
              <a:t>lærarkollegiet</a:t>
            </a:r>
            <a:r>
              <a:rPr lang="nb-NO" sz="1200" baseline="0" dirty="0" smtClean="0"/>
              <a:t> er det nyttig å </a:t>
            </a:r>
            <a:r>
              <a:rPr lang="nb-NO" sz="1200" baseline="0" dirty="0" err="1" smtClean="0"/>
              <a:t>setje</a:t>
            </a:r>
            <a:r>
              <a:rPr lang="nb-NO" sz="1200" baseline="0" dirty="0" smtClean="0"/>
              <a:t> seg ned </a:t>
            </a:r>
            <a:r>
              <a:rPr lang="nb-NO" sz="1200" baseline="0" dirty="0" err="1" smtClean="0"/>
              <a:t>saman</a:t>
            </a:r>
            <a:r>
              <a:rPr lang="nb-NO" sz="1200" baseline="0" dirty="0" smtClean="0"/>
              <a:t> og snakke om nettopp dette: </a:t>
            </a:r>
            <a:r>
              <a:rPr lang="nb-NO" sz="1200" baseline="0" dirty="0" err="1" smtClean="0"/>
              <a:t>korleis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ønskjer</a:t>
            </a:r>
            <a:r>
              <a:rPr lang="nb-NO" sz="1200" baseline="0" dirty="0" smtClean="0"/>
              <a:t> vi på vår skule å arbeide i lag på </a:t>
            </a:r>
            <a:r>
              <a:rPr lang="nb-NO" sz="1200" baseline="0" dirty="0" err="1" smtClean="0"/>
              <a:t>ein</a:t>
            </a:r>
            <a:r>
              <a:rPr lang="nb-NO" sz="1200" baseline="0" dirty="0" smtClean="0"/>
              <a:t> konstruktiv måte, og </a:t>
            </a:r>
            <a:r>
              <a:rPr lang="nb-NO" sz="1200" baseline="0" dirty="0" err="1" smtClean="0"/>
              <a:t>korleis</a:t>
            </a:r>
            <a:r>
              <a:rPr lang="nb-NO" sz="1200" baseline="0" dirty="0" smtClean="0"/>
              <a:t> skal vi få dette til?</a:t>
            </a:r>
            <a:endParaRPr lang="nb-NO" sz="12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9E7C-A5A6-AC46-995E-AA9D6F3C06F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200" dirty="0" smtClean="0">
                <a:latin typeface="+mn-lt"/>
                <a:ea typeface="ＭＳ Ｐゴシック" charset="-128"/>
              </a:rPr>
              <a:t>Dersom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de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ønskjer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å gå inn og vise sjølve nettsida under presentasjonen ligg det lenke her. </a:t>
            </a:r>
            <a:r>
              <a:rPr lang="nb-NO" altLang="nb-NO" sz="1200" baseline="0" dirty="0" err="1" smtClean="0">
                <a:latin typeface="+mn-lt"/>
                <a:ea typeface="ＭＳ Ｐゴシック" charset="-128"/>
              </a:rPr>
              <a:t>Eit</a:t>
            </a:r>
            <a:r>
              <a:rPr lang="nb-NO" altLang="nb-NO" sz="1200" baseline="0" dirty="0" smtClean="0">
                <a:latin typeface="+mn-lt"/>
                <a:ea typeface="ＭＳ Ｐゴシック" charset="-128"/>
              </a:rPr>
              <a:t> anna alternativ er at alle går inn på nettsida i etterkant av presentasjonen, vert litt kjent med struktur, tema og pakker, og les blogginnlegg.</a:t>
            </a:r>
            <a:endParaRPr lang="nb-NO" altLang="nb-NO" sz="1200" dirty="0" smtClean="0">
              <a:latin typeface="+mn-lt"/>
              <a:ea typeface="ＭＳ Ｐゴシック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 err="1" smtClean="0">
                <a:ea typeface="ＭＳ Ｐゴシック" charset="-128"/>
              </a:rPr>
              <a:t>Eit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årshjul</a:t>
            </a:r>
            <a:r>
              <a:rPr lang="nb-NO" altLang="nb-NO" dirty="0" smtClean="0">
                <a:ea typeface="ＭＳ Ｐゴシック" charset="-128"/>
              </a:rPr>
              <a:t> for arbeidet med Språkløyper kan sjå slik ut, </a:t>
            </a:r>
            <a:r>
              <a:rPr lang="nb-NO" altLang="nb-NO" baseline="0" dirty="0" smtClean="0">
                <a:ea typeface="ＭＳ Ｐゴシック" charset="-128"/>
              </a:rPr>
              <a:t>men her står de fritt til å </a:t>
            </a:r>
            <a:r>
              <a:rPr lang="nb-NO" altLang="nb-NO" baseline="0" dirty="0" err="1" smtClean="0">
                <a:ea typeface="ＭＳ Ｐゴシック" charset="-128"/>
              </a:rPr>
              <a:t>gjere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dei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tilpasningane</a:t>
            </a:r>
            <a:r>
              <a:rPr lang="nb-NO" altLang="nb-NO" baseline="0" dirty="0" smtClean="0">
                <a:ea typeface="ＭＳ Ｐゴシック" charset="-128"/>
              </a:rPr>
              <a:t> de måtte ønske.</a:t>
            </a:r>
          </a:p>
          <a:p>
            <a:endParaRPr lang="nb-NO" altLang="nb-NO" dirty="0" smtClean="0">
              <a:latin typeface="Trebuchet MS" charset="0"/>
              <a:ea typeface="ＭＳ Ｐゴシック" charset="-128"/>
            </a:endParaRPr>
          </a:p>
          <a:p>
            <a:r>
              <a:rPr lang="nb-NO" altLang="nb-NO" dirty="0" smtClean="0">
                <a:latin typeface="Trebuchet MS" charset="0"/>
                <a:ea typeface="ＭＳ Ｐゴシック" charset="-128"/>
              </a:rPr>
              <a:t>Førebuing på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skular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i mai – juni – for å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byggje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opp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forventningar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i personalet</a:t>
            </a:r>
          </a:p>
          <a:p>
            <a:r>
              <a:rPr lang="nb-NO" altLang="nb-NO" dirty="0">
                <a:latin typeface="Trebuchet MS" charset="0"/>
                <a:ea typeface="ＭＳ Ｐゴシック" charset="-128"/>
              </a:rPr>
              <a:t>Oppstart august – september – eller når det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passar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. Det vil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vere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mogleg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å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ta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fleire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økter på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ein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planleggingsdag om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hausten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. </a:t>
            </a:r>
          </a:p>
          <a:p>
            <a:r>
              <a:rPr lang="nb-NO" altLang="nb-NO" dirty="0" smtClean="0">
                <a:latin typeface="Trebuchet MS" charset="0"/>
                <a:ea typeface="ＭＳ Ｐゴシック" charset="-128"/>
              </a:rPr>
              <a:t>Det er viktig at</a:t>
            </a:r>
            <a:r>
              <a:rPr lang="nb-NO" altLang="nb-NO" baseline="0" dirty="0" smtClean="0">
                <a:latin typeface="Trebuchet MS" charset="0"/>
                <a:ea typeface="ＭＳ Ｐゴシック" charset="-128"/>
              </a:rPr>
              <a:t> det vert gjennomført mellomarbeid, og at det vert lagt til rette for det. </a:t>
            </a:r>
            <a:endParaRPr lang="nb-NO" altLang="nb-NO" dirty="0" smtClean="0">
              <a:latin typeface="Trebuchet MS" charset="0"/>
              <a:ea typeface="ＭＳ Ｐゴシック" charset="-128"/>
            </a:endParaRPr>
          </a:p>
          <a:p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b-NO" altLang="nb-NO" dirty="0">
                <a:latin typeface="Trebuchet MS" charset="0"/>
                <a:ea typeface="ＭＳ Ｐゴシック" charset="-128"/>
              </a:rPr>
              <a:t>Det vil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kome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fleire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pakker i Språkløyper fram til 2019. 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Det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er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mogleg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å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ønske seg tema ved å 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sende e-post</a:t>
            </a:r>
            <a:r>
              <a:rPr lang="nb-NO" altLang="nb-NO" baseline="0" dirty="0" smtClean="0">
                <a:latin typeface="Trebuchet MS" charset="0"/>
                <a:ea typeface="ＭＳ Ｐゴシック" charset="-128"/>
              </a:rPr>
              <a:t> 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til </a:t>
            </a:r>
            <a:r>
              <a:rPr lang="nb-NO" altLang="nb-NO" dirty="0">
                <a:latin typeface="Trebuchet MS" charset="0"/>
                <a:ea typeface="ＭＳ Ｐゴシック" charset="-128"/>
              </a:rPr>
              <a:t>Lesesenteret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. Vi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håpar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også at </a:t>
            </a:r>
            <a:r>
              <a:rPr lang="nb-NO" altLang="nb-NO" dirty="0" err="1" smtClean="0">
                <a:latin typeface="Trebuchet MS" charset="0"/>
                <a:ea typeface="ＭＳ Ｐゴシック" charset="-128"/>
              </a:rPr>
              <a:t>skular</a:t>
            </a:r>
            <a:r>
              <a:rPr lang="nb-NO" altLang="nb-NO" dirty="0" smtClean="0">
                <a:latin typeface="Trebuchet MS" charset="0"/>
                <a:ea typeface="ＭＳ Ｐゴシック" charset="-128"/>
              </a:rPr>
              <a:t> vil følge Språkløyper</a:t>
            </a:r>
            <a:r>
              <a:rPr lang="nb-NO" altLang="nb-NO" baseline="0" dirty="0" smtClean="0">
                <a:latin typeface="Trebuchet MS" charset="0"/>
                <a:ea typeface="ＭＳ Ｐゴシック" charset="-128"/>
              </a:rPr>
              <a:t> i </a:t>
            </a:r>
            <a:r>
              <a:rPr lang="nb-NO" altLang="nb-NO" baseline="0" dirty="0" err="1" smtClean="0">
                <a:latin typeface="Trebuchet MS" charset="0"/>
                <a:ea typeface="ＭＳ Ｐゴシック" charset="-128"/>
              </a:rPr>
              <a:t>meir</a:t>
            </a:r>
            <a:r>
              <a:rPr lang="nb-NO" altLang="nb-NO" baseline="0" dirty="0" smtClean="0">
                <a:latin typeface="Trebuchet MS" charset="0"/>
                <a:ea typeface="ＭＳ Ｐゴシック" charset="-128"/>
              </a:rPr>
              <a:t> enn </a:t>
            </a:r>
            <a:r>
              <a:rPr lang="nb-NO" altLang="nb-NO" baseline="0" dirty="0" err="1" smtClean="0">
                <a:latin typeface="Trebuchet MS" charset="0"/>
                <a:ea typeface="ＭＳ Ｐゴシック" charset="-128"/>
              </a:rPr>
              <a:t>eitt</a:t>
            </a:r>
            <a:r>
              <a:rPr lang="nb-NO" altLang="nb-NO" baseline="0" dirty="0" smtClean="0">
                <a:latin typeface="Trebuchet MS" charset="0"/>
                <a:ea typeface="ＭＳ Ｐゴシック" charset="-128"/>
              </a:rPr>
              <a:t> år. Vi veit at endring tek tid.</a:t>
            </a:r>
          </a:p>
          <a:p>
            <a:endParaRPr lang="nb-NO" altLang="nb-NO" dirty="0">
              <a:latin typeface="Trebuchet MS" charset="0"/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smtClean="0">
                <a:latin typeface="Trebuchet MS" charset="0"/>
                <a:ea typeface="ＭＳ Ｐゴシック" charset="-128"/>
              </a:rPr>
              <a:t>Det vil bli gjennomført følgeforskning for Språkløyper.</a:t>
            </a:r>
          </a:p>
          <a:p>
            <a:endParaRPr lang="nb-NO" altLang="nb-NO" dirty="0">
              <a:latin typeface="Trebuchet MS" charset="0"/>
              <a:ea typeface="ＭＳ Ｐゴシック" charset="-128"/>
            </a:endParaRPr>
          </a:p>
          <a:p>
            <a:endParaRPr lang="nb-NO" altLang="nb-NO" dirty="0">
              <a:ea typeface="ＭＳ Ｐゴシック" charset="-128"/>
            </a:endParaRPr>
          </a:p>
        </p:txBody>
      </p:sp>
      <p:sp>
        <p:nvSpPr>
          <p:cNvPr id="4096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533A767-940D-784A-B525-C92D8EABCCD8}" type="slidenum">
              <a:rPr lang="nb-NO" altLang="nb-NO" sz="1200">
                <a:latin typeface="Times" charset="0"/>
              </a:rPr>
              <a:pPr/>
              <a:t>15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>
                <a:ea typeface="ＭＳ Ｐゴシック" charset="-128"/>
              </a:rPr>
              <a:t>Vegen </a:t>
            </a:r>
            <a:r>
              <a:rPr lang="nb-NO" altLang="nb-NO" baseline="0" dirty="0" err="1" smtClean="0">
                <a:ea typeface="ＭＳ Ｐゴシック" charset="-128"/>
              </a:rPr>
              <a:t>frå</a:t>
            </a:r>
            <a:r>
              <a:rPr lang="nb-NO" altLang="nb-NO" baseline="0" dirty="0" smtClean="0">
                <a:ea typeface="ＭＳ Ｐゴシック" charset="-128"/>
              </a:rPr>
              <a:t> nettbaserte </a:t>
            </a:r>
            <a:r>
              <a:rPr lang="nb-NO" altLang="nb-NO" baseline="0" dirty="0" err="1" smtClean="0">
                <a:ea typeface="ＭＳ Ｐゴシック" charset="-128"/>
              </a:rPr>
              <a:t>ressursar</a:t>
            </a:r>
            <a:r>
              <a:rPr lang="nb-NO" altLang="nb-NO" baseline="0" dirty="0" smtClean="0">
                <a:ea typeface="ＭＳ Ｐゴシック" charset="-128"/>
              </a:rPr>
              <a:t> laga av Lese- og Skrivesenteret fram til </a:t>
            </a:r>
            <a:r>
              <a:rPr lang="nb-NO" altLang="nb-NO" baseline="0" dirty="0" err="1" smtClean="0">
                <a:ea typeface="ＭＳ Ｐゴシック" charset="-128"/>
              </a:rPr>
              <a:t>elevane</a:t>
            </a:r>
            <a:r>
              <a:rPr lang="nb-NO" altLang="nb-NO" baseline="0" dirty="0" smtClean="0">
                <a:ea typeface="ＭＳ Ｐゴシック" charset="-128"/>
              </a:rPr>
              <a:t> sitt læringsutbytte er lang, og avhenger av </a:t>
            </a:r>
            <a:r>
              <a:rPr lang="nb-NO" altLang="nb-NO" baseline="0" dirty="0" err="1" smtClean="0">
                <a:ea typeface="ＭＳ Ｐゴシック" charset="-128"/>
              </a:rPr>
              <a:t>korleis</a:t>
            </a:r>
            <a:r>
              <a:rPr lang="nb-NO" altLang="nb-NO" baseline="0" dirty="0" smtClean="0">
                <a:ea typeface="ＭＳ Ｐゴシック" charset="-128"/>
              </a:rPr>
              <a:t> arbeidet vert organisert og gjennomført lokalt på den enkelte skule.</a:t>
            </a:r>
            <a:endParaRPr lang="nb-NO" altLang="nb-NO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aseline="0" dirty="0" smtClean="0">
                <a:ea typeface="ＭＳ Ｐゴシック" charset="-128"/>
              </a:rPr>
              <a:t>Møtet med det </a:t>
            </a:r>
            <a:r>
              <a:rPr lang="nb-NO" altLang="nb-NO" baseline="0" dirty="0" err="1" smtClean="0">
                <a:ea typeface="ＭＳ Ｐゴシック" charset="-128"/>
              </a:rPr>
              <a:t>faglege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innhaldet</a:t>
            </a:r>
            <a:r>
              <a:rPr lang="nb-NO" altLang="nb-NO" baseline="0" dirty="0" smtClean="0">
                <a:ea typeface="ＭＳ Ｐゴシック" charset="-128"/>
              </a:rPr>
              <a:t> skal føre til at </a:t>
            </a:r>
            <a:r>
              <a:rPr lang="nb-NO" altLang="nb-NO" baseline="0" dirty="0" err="1" smtClean="0">
                <a:ea typeface="ＭＳ Ｐゴシック" charset="-128"/>
              </a:rPr>
              <a:t>lærarane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utviklar</a:t>
            </a:r>
            <a:r>
              <a:rPr lang="nb-NO" altLang="nb-NO" baseline="0" dirty="0" smtClean="0">
                <a:ea typeface="ＭＳ Ｐゴシック" charset="-128"/>
              </a:rPr>
              <a:t> kompetanse i fellesskap. </a:t>
            </a:r>
            <a:r>
              <a:rPr lang="nb-NO" altLang="nb-NO" dirty="0" smtClean="0">
                <a:ea typeface="ＭＳ Ｐゴシック" charset="-128"/>
              </a:rPr>
              <a:t>Erfaring og forskning viser at </a:t>
            </a:r>
            <a:r>
              <a:rPr lang="nb-NO" altLang="nb-NO" dirty="0" err="1" smtClean="0">
                <a:ea typeface="ＭＳ Ｐゴシック" charset="-128"/>
              </a:rPr>
              <a:t>skular</a:t>
            </a:r>
            <a:r>
              <a:rPr lang="nb-NO" altLang="nb-NO" dirty="0" smtClean="0">
                <a:ea typeface="ＭＳ Ｐゴシック" charset="-128"/>
              </a:rPr>
              <a:t> med godt </a:t>
            </a:r>
            <a:r>
              <a:rPr lang="nb-NO" altLang="nb-NO" dirty="0" err="1" smtClean="0">
                <a:ea typeface="ＭＳ Ｐゴシック" charset="-128"/>
              </a:rPr>
              <a:t>fungerande</a:t>
            </a:r>
            <a:r>
              <a:rPr lang="nb-NO" altLang="nb-NO" dirty="0" smtClean="0">
                <a:ea typeface="ＭＳ Ｐゴシック" charset="-128"/>
              </a:rPr>
              <a:t> profesjonsfellesskap </a:t>
            </a:r>
            <a:r>
              <a:rPr lang="nb-NO" altLang="nb-NO" sz="900" dirty="0" smtClean="0">
                <a:ea typeface="ＭＳ Ｐゴシック" charset="-128"/>
              </a:rPr>
              <a:t> </a:t>
            </a:r>
            <a:r>
              <a:rPr lang="nb-NO" altLang="nb-NO" dirty="0" smtClean="0">
                <a:ea typeface="ＭＳ Ｐゴシック" charset="-128"/>
              </a:rPr>
              <a:t>ser ut til å ha betre </a:t>
            </a:r>
            <a:r>
              <a:rPr lang="nb-NO" altLang="nb-NO" dirty="0" err="1" smtClean="0">
                <a:ea typeface="ＭＳ Ｐゴシック" charset="-128"/>
              </a:rPr>
              <a:t>føresetnadar</a:t>
            </a:r>
            <a:r>
              <a:rPr lang="nb-NO" altLang="nb-NO" dirty="0" smtClean="0">
                <a:ea typeface="ＭＳ Ｐゴシック" charset="-128"/>
              </a:rPr>
              <a:t> for å skape gode læringsmiljø for </a:t>
            </a:r>
            <a:r>
              <a:rPr lang="nb-NO" altLang="nb-NO" dirty="0" err="1" smtClean="0">
                <a:ea typeface="ＭＳ Ｐゴシック" charset="-128"/>
              </a:rPr>
              <a:t>elevane</a:t>
            </a:r>
            <a:r>
              <a:rPr lang="nb-NO" altLang="nb-NO" dirty="0" smtClean="0">
                <a:ea typeface="ＭＳ Ｐゴシック" charset="-128"/>
              </a:rPr>
              <a:t> enn </a:t>
            </a:r>
            <a:r>
              <a:rPr lang="nb-NO" altLang="nb-NO" dirty="0" err="1" smtClean="0">
                <a:ea typeface="ＭＳ Ｐゴシック" charset="-128"/>
              </a:rPr>
              <a:t>skular</a:t>
            </a:r>
            <a:r>
              <a:rPr lang="nb-NO" altLang="nb-NO" dirty="0" smtClean="0">
                <a:ea typeface="ＭＳ Ｐゴシック" charset="-128"/>
              </a:rPr>
              <a:t> der </a:t>
            </a:r>
            <a:r>
              <a:rPr lang="nb-NO" altLang="nb-NO" dirty="0" err="1" smtClean="0">
                <a:ea typeface="ＭＳ Ｐゴシック" charset="-128"/>
              </a:rPr>
              <a:t>lærarane</a:t>
            </a:r>
            <a:r>
              <a:rPr lang="nb-NO" altLang="nb-NO" dirty="0" smtClean="0">
                <a:ea typeface="ＭＳ Ｐゴシック" charset="-128"/>
              </a:rPr>
              <a:t> arbeider </a:t>
            </a:r>
            <a:r>
              <a:rPr lang="nb-NO" altLang="nb-NO" dirty="0" err="1" smtClean="0">
                <a:ea typeface="ＭＳ Ｐゴシック" charset="-128"/>
              </a:rPr>
              <a:t>meir</a:t>
            </a:r>
            <a:r>
              <a:rPr lang="nb-NO" altLang="nb-NO" dirty="0" smtClean="0">
                <a:ea typeface="ＭＳ Ｐゴシック" charset="-128"/>
              </a:rPr>
              <a:t> individuelt. </a:t>
            </a:r>
            <a:endParaRPr lang="nb-NO" altLang="nb-NO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aseline="0" dirty="0" smtClean="0">
                <a:ea typeface="ＭＳ Ｐゴシック" charset="-128"/>
              </a:rPr>
              <a:t>Den enkelte </a:t>
            </a:r>
            <a:r>
              <a:rPr lang="nb-NO" altLang="nb-NO" baseline="0" dirty="0" err="1" smtClean="0">
                <a:ea typeface="ＭＳ Ｐゴシック" charset="-128"/>
              </a:rPr>
              <a:t>lærar</a:t>
            </a:r>
            <a:r>
              <a:rPr lang="nb-NO" altLang="nb-NO" baseline="0" dirty="0" smtClean="0">
                <a:ea typeface="ＭＳ Ｐゴシック" charset="-128"/>
              </a:rPr>
              <a:t> må ta med seg kompetansen han </a:t>
            </a:r>
            <a:r>
              <a:rPr lang="nb-NO" altLang="nb-NO" baseline="0" dirty="0" err="1" smtClean="0">
                <a:ea typeface="ＭＳ Ｐゴシック" charset="-128"/>
              </a:rPr>
              <a:t>utviklar</a:t>
            </a:r>
            <a:r>
              <a:rPr lang="nb-NO" altLang="nb-NO" baseline="0" dirty="0" smtClean="0">
                <a:ea typeface="ＭＳ Ｐゴシック" charset="-128"/>
              </a:rPr>
              <a:t> inn i undervisningsplanlegginga og i sjølve undervisninga. For å få dette til å skje, legg vi i Språkløyper opp til såkalt mellomarbeid mellom øktene av forskjellige slag. </a:t>
            </a:r>
            <a:r>
              <a:rPr lang="nb-NO" altLang="nb-NO" baseline="0" dirty="0" smtClean="0">
                <a:ea typeface="ＭＳ Ｐゴシック" charset="-128"/>
              </a:rPr>
              <a:t>Det er heilt </a:t>
            </a:r>
            <a:r>
              <a:rPr lang="nb-NO" altLang="nb-NO" baseline="0" dirty="0" err="1" smtClean="0">
                <a:ea typeface="ＭＳ Ｐゴシック" charset="-128"/>
              </a:rPr>
              <a:t>avgjerande</a:t>
            </a:r>
            <a:r>
              <a:rPr lang="nb-NO" altLang="nb-NO" baseline="0" dirty="0" smtClean="0">
                <a:ea typeface="ＭＳ Ｐゴシック" charset="-128"/>
              </a:rPr>
              <a:t> at </a:t>
            </a:r>
            <a:r>
              <a:rPr lang="nb-NO" altLang="nb-NO" baseline="0" dirty="0" err="1" smtClean="0">
                <a:ea typeface="ＭＳ Ｐゴシック" charset="-128"/>
              </a:rPr>
              <a:t>lærarane</a:t>
            </a:r>
            <a:r>
              <a:rPr lang="nb-NO" altLang="nb-NO" baseline="0" dirty="0" smtClean="0">
                <a:ea typeface="ＭＳ Ｐゴシック" charset="-128"/>
              </a:rPr>
              <a:t> tek i bruk det </a:t>
            </a:r>
            <a:r>
              <a:rPr lang="nb-NO" altLang="nb-NO" baseline="0" dirty="0" err="1" smtClean="0">
                <a:ea typeface="ＭＳ Ｐゴシック" charset="-128"/>
              </a:rPr>
              <a:t>dei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lærar</a:t>
            </a:r>
            <a:r>
              <a:rPr lang="nb-NO" altLang="nb-NO" baseline="0" dirty="0" smtClean="0">
                <a:ea typeface="ＭＳ Ｐゴシック" charset="-128"/>
              </a:rPr>
              <a:t>, og helst nokså snart. Deretter bør </a:t>
            </a:r>
            <a:r>
              <a:rPr lang="nb-NO" altLang="nb-NO" baseline="0" dirty="0" err="1" smtClean="0">
                <a:ea typeface="ＭＳ Ｐゴシック" charset="-128"/>
              </a:rPr>
              <a:t>dei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kome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saman</a:t>
            </a:r>
            <a:r>
              <a:rPr lang="nb-NO" altLang="nb-NO" baseline="0" dirty="0" smtClean="0">
                <a:ea typeface="ＭＳ Ｐゴシック" charset="-128"/>
              </a:rPr>
              <a:t> og drøfte det </a:t>
            </a:r>
            <a:r>
              <a:rPr lang="nb-NO" altLang="nb-NO" baseline="0" dirty="0" err="1" smtClean="0">
                <a:ea typeface="ＭＳ Ｐゴシック" charset="-128"/>
              </a:rPr>
              <a:t>dei</a:t>
            </a:r>
            <a:r>
              <a:rPr lang="nb-NO" altLang="nb-NO" baseline="0" dirty="0" smtClean="0">
                <a:ea typeface="ＭＳ Ｐゴシック" charset="-128"/>
              </a:rPr>
              <a:t> har prøvd. I </a:t>
            </a:r>
            <a:r>
              <a:rPr lang="nb-NO" altLang="nb-NO" baseline="0" dirty="0" smtClean="0">
                <a:ea typeface="ＭＳ Ｐゴシック" charset="-128"/>
              </a:rPr>
              <a:t>pakkene blir dette sagt, men i den travle </a:t>
            </a:r>
            <a:r>
              <a:rPr lang="nb-NO" altLang="nb-NO" baseline="0" dirty="0" err="1" smtClean="0">
                <a:ea typeface="ＭＳ Ｐゴシック" charset="-128"/>
              </a:rPr>
              <a:t>skulekvardagen</a:t>
            </a:r>
            <a:r>
              <a:rPr lang="nb-NO" altLang="nb-NO" baseline="0" dirty="0" smtClean="0">
                <a:ea typeface="ＭＳ Ｐゴシック" charset="-128"/>
              </a:rPr>
              <a:t> må også leiinga </a:t>
            </a:r>
            <a:r>
              <a:rPr lang="nb-NO" altLang="nb-NO" baseline="0" dirty="0" err="1" smtClean="0">
                <a:ea typeface="ＭＳ Ｐゴシック" charset="-128"/>
              </a:rPr>
              <a:t>setje</a:t>
            </a:r>
            <a:r>
              <a:rPr lang="nb-NO" altLang="nb-NO" baseline="0" dirty="0" smtClean="0">
                <a:ea typeface="ＭＳ Ｐゴシック" charset="-128"/>
              </a:rPr>
              <a:t> av tid til dette viktige arbeidet og forvente av </a:t>
            </a:r>
            <a:r>
              <a:rPr lang="nb-NO" altLang="nb-NO" baseline="0" dirty="0" err="1" smtClean="0">
                <a:ea typeface="ＭＳ Ｐゴシック" charset="-128"/>
              </a:rPr>
              <a:t>lærarane</a:t>
            </a:r>
            <a:r>
              <a:rPr lang="nb-NO" altLang="nb-NO" baseline="0" dirty="0" smtClean="0">
                <a:ea typeface="ＭＳ Ｐゴシック" charset="-128"/>
              </a:rPr>
              <a:t> at </a:t>
            </a:r>
            <a:r>
              <a:rPr lang="nb-NO" altLang="nb-NO" baseline="0" dirty="0" err="1" smtClean="0">
                <a:ea typeface="ＭＳ Ｐゴシック" charset="-128"/>
              </a:rPr>
              <a:t>dei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gjer</a:t>
            </a:r>
            <a:r>
              <a:rPr lang="nb-NO" altLang="nb-NO" baseline="0" dirty="0" smtClean="0">
                <a:ea typeface="ＭＳ Ｐゴシック" charset="-128"/>
              </a:rPr>
              <a:t> det.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baseline="0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aseline="0" dirty="0" smtClean="0">
                <a:ea typeface="ＭＳ Ｐゴシック" charset="-128"/>
              </a:rPr>
              <a:t>Vi ser at det er mange ledd </a:t>
            </a:r>
            <a:r>
              <a:rPr lang="nb-NO" altLang="nb-NO" baseline="0" dirty="0" err="1" smtClean="0">
                <a:ea typeface="ＭＳ Ｐゴシック" charset="-128"/>
              </a:rPr>
              <a:t>bodskapen</a:t>
            </a:r>
            <a:r>
              <a:rPr lang="nb-NO" altLang="nb-NO" baseline="0" dirty="0" smtClean="0">
                <a:ea typeface="ＭＳ Ｐゴシック" charset="-128"/>
              </a:rPr>
              <a:t> skal gjennom, og kvart ledd er like viktig. Kvar overgang mellom rutene her er kritisk, </a:t>
            </a:r>
            <a:r>
              <a:rPr lang="nb-NO" altLang="nb-NO" baseline="0" dirty="0" err="1" smtClean="0">
                <a:ea typeface="ＭＳ Ｐゴシック" charset="-128"/>
              </a:rPr>
              <a:t>bodskapen</a:t>
            </a:r>
            <a:r>
              <a:rPr lang="nb-NO" altLang="nb-NO" baseline="0" dirty="0" smtClean="0">
                <a:ea typeface="ＭＳ Ｐゴシック" charset="-128"/>
              </a:rPr>
              <a:t> må </a:t>
            </a:r>
            <a:r>
              <a:rPr lang="nb-NO" altLang="nb-NO" baseline="0" dirty="0" err="1" smtClean="0">
                <a:ea typeface="ＭＳ Ｐゴシック" charset="-128"/>
              </a:rPr>
              <a:t>vidareførast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frå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ein</a:t>
            </a:r>
            <a:r>
              <a:rPr lang="nb-NO" altLang="nb-NO" baseline="0" dirty="0" smtClean="0">
                <a:ea typeface="ＭＳ Ｐゴシック" charset="-128"/>
              </a:rPr>
              <a:t> arena til </a:t>
            </a:r>
            <a:r>
              <a:rPr lang="nb-NO" altLang="nb-NO" baseline="0" dirty="0" err="1" smtClean="0">
                <a:ea typeface="ＭＳ Ｐゴシック" charset="-128"/>
              </a:rPr>
              <a:t>ein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annan</a:t>
            </a:r>
            <a:r>
              <a:rPr lang="nb-NO" altLang="nb-NO" baseline="0" dirty="0" smtClean="0">
                <a:ea typeface="ＭＳ Ｐゴシック" charset="-128"/>
              </a:rPr>
              <a:t>, for eksempel </a:t>
            </a:r>
            <a:r>
              <a:rPr lang="nb-NO" altLang="nb-NO" baseline="0" dirty="0" err="1" smtClean="0">
                <a:ea typeface="ＭＳ Ｐゴシック" charset="-128"/>
              </a:rPr>
              <a:t>frå</a:t>
            </a:r>
            <a:r>
              <a:rPr lang="nb-NO" altLang="nb-NO" baseline="0" dirty="0" smtClean="0">
                <a:ea typeface="ＭＳ Ｐゴシック" charset="-128"/>
              </a:rPr>
              <a:t> nettsida til </a:t>
            </a:r>
            <a:r>
              <a:rPr lang="nb-NO" altLang="nb-NO" baseline="0" dirty="0" err="1" smtClean="0">
                <a:ea typeface="ＭＳ Ｐゴシック" charset="-128"/>
              </a:rPr>
              <a:t>lærarens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bevisstheit</a:t>
            </a:r>
            <a:r>
              <a:rPr lang="nb-NO" altLang="nb-NO" baseline="0" dirty="0" smtClean="0">
                <a:ea typeface="ＭＳ Ｐゴシック" charset="-128"/>
              </a:rPr>
              <a:t>, og </a:t>
            </a:r>
            <a:r>
              <a:rPr lang="nb-NO" altLang="nb-NO" baseline="0" dirty="0" err="1" smtClean="0">
                <a:ea typeface="ＭＳ Ｐゴシック" charset="-128"/>
              </a:rPr>
              <a:t>frå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lærarens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bevisstheit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smtClean="0">
                <a:ea typeface="ＭＳ Ｐゴシック" charset="-128"/>
              </a:rPr>
              <a:t>til </a:t>
            </a:r>
            <a:r>
              <a:rPr lang="nb-NO" altLang="nb-NO" baseline="0" smtClean="0">
                <a:ea typeface="ＭＳ Ｐゴシック" charset="-128"/>
              </a:rPr>
              <a:t>undervisningspraksis. </a:t>
            </a:r>
            <a:endParaRPr lang="nb-NO" altLang="nb-NO" dirty="0" smtClean="0">
              <a:ea typeface="ＭＳ Ｐゴシック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Presentasjonen kan gjerne slutte med </a:t>
            </a:r>
            <a:r>
              <a:rPr lang="nb-NO" dirty="0" err="1" smtClean="0"/>
              <a:t>refleksjonar</a:t>
            </a:r>
            <a:r>
              <a:rPr lang="nb-NO" baseline="0" dirty="0" smtClean="0"/>
              <a:t> i mindre grupper (gjerne etter IGP-metoden: individuell-gruppe-plenum) for å </a:t>
            </a:r>
            <a:r>
              <a:rPr lang="nb-NO" baseline="0" dirty="0" err="1" smtClean="0"/>
              <a:t>strate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felles prosess med </a:t>
            </a:r>
            <a:r>
              <a:rPr lang="nb-NO" baseline="0" dirty="0" err="1" smtClean="0"/>
              <a:t>drøftingar</a:t>
            </a:r>
            <a:r>
              <a:rPr lang="nb-NO" baseline="0" dirty="0" smtClean="0"/>
              <a:t> rundt språk, lesing og skriving i personalet. Formuler gjerne lokalt tilpassa spørsmål om </a:t>
            </a:r>
            <a:r>
              <a:rPr lang="nb-NO" baseline="0" dirty="0" err="1" smtClean="0"/>
              <a:t>ønskeleg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Følg oss gjerne på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Språkløyper er </a:t>
            </a:r>
            <a:r>
              <a:rPr kumimoji="0" lang="nb-NO" alt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ein</a:t>
            </a:r>
            <a:r>
              <a:rPr kumimoji="0" lang="nb-NO" alt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nasjonal strategi for språk, lesing og skriving som er fundert i forståinga av at gode </a:t>
            </a:r>
            <a:r>
              <a:rPr kumimoji="0" lang="nb-NO" alt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språklege</a:t>
            </a:r>
            <a:r>
              <a:rPr kumimoji="0" lang="nb-NO" alt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ferdigheiter</a:t>
            </a:r>
            <a:r>
              <a:rPr kumimoji="0" lang="nb-NO" alt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er </a:t>
            </a:r>
            <a:r>
              <a:rPr kumimoji="0" lang="nb-NO" alt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ein</a:t>
            </a:r>
            <a:r>
              <a:rPr kumimoji="0" lang="nb-NO" alt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nb-NO" altLang="nb-N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føresetnad</a:t>
            </a:r>
            <a:r>
              <a:rPr kumimoji="0" lang="nb-NO" alt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for livslang læring og utvikling.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Sitatet her er innleiinga på strategidokumentet til Språkløyper. </a:t>
            </a:r>
            <a:r>
              <a:rPr lang="nn-NO" sz="14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  <a:cs typeface="ＭＳ Ｐゴシック" charset="0"/>
              </a:rPr>
              <a:t>For første gong vert det satsa systematisk både på barnehage og alle trinn i grunnskule og vidaregåande skule i same strategi. Gjennom arbeidet med Språkløyper skal skule- og barnehagepersonalet få styrka kompetanse i å tilpasse det pedagogiske tilbodet til alle og å identifisere barn og unge med språk-, lese- og skrivevanskar. </a:t>
            </a:r>
            <a:r>
              <a:rPr lang="nb-NO" altLang="nb-NO" sz="1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Strategien skal styrke språk- og tekstkompetansen til </a:t>
            </a:r>
            <a:r>
              <a:rPr lang="nb-NO" altLang="nb-NO" sz="1400" kern="1200" dirty="0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Trebuchet MS" charset="0"/>
              </a:rPr>
              <a:t>alle barn og </a:t>
            </a:r>
            <a:r>
              <a:rPr lang="nb-NO" altLang="nb-NO" sz="1400" kern="1200" dirty="0" err="1" smtClean="0">
                <a:solidFill>
                  <a:schemeClr val="tx1"/>
                </a:solidFill>
                <a:latin typeface="Times" charset="0"/>
                <a:ea typeface="ＭＳ Ｐゴシック" charset="-128"/>
                <a:cs typeface="Trebuchet MS" charset="0"/>
              </a:rPr>
              <a:t>elevar</a:t>
            </a:r>
            <a:r>
              <a:rPr lang="nb-NO" altLang="nb-NO" sz="1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. </a:t>
            </a:r>
            <a:endParaRPr lang="nb-NO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nb-NO" sz="1400" dirty="0" smtClean="0">
              <a:solidFill>
                <a:schemeClr val="tx1"/>
              </a:solidFill>
              <a:latin typeface="+mn-lt"/>
              <a:ea typeface="ＭＳ Ｐゴシック" charset="-128"/>
              <a:cs typeface="Trebuchet M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Det er Lesesenteret som har fått oppdraget </a:t>
            </a:r>
            <a:r>
              <a:rPr lang="nb-NO" altLang="nb-NO" sz="14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frå</a:t>
            </a:r>
            <a:r>
              <a:rPr lang="nb-NO" altLang="nb-NO" sz="1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 </a:t>
            </a:r>
            <a:r>
              <a:rPr lang="nb-NO" altLang="nb-NO" sz="14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utdanningsmyndigheitene</a:t>
            </a:r>
            <a:r>
              <a:rPr lang="nb-NO" altLang="nb-NO" sz="1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 å leie satsinga. Skrivesenteret</a:t>
            </a:r>
            <a:r>
              <a:rPr lang="nb-NO" altLang="nb-NO" sz="14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 </a:t>
            </a:r>
            <a:r>
              <a:rPr lang="nb-NO" altLang="nb-NO" sz="14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deltek</a:t>
            </a:r>
            <a:r>
              <a:rPr lang="nb-NO" altLang="nb-NO" sz="14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 også i utvikling og styring av arbeidet md strategien, og andre nasjonale senter er involverte i utforming av det </a:t>
            </a:r>
            <a:r>
              <a:rPr lang="nb-NO" altLang="nb-NO" sz="14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faglege</a:t>
            </a:r>
            <a:r>
              <a:rPr lang="nb-NO" altLang="nb-NO" sz="14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 </a:t>
            </a:r>
            <a:r>
              <a:rPr lang="nb-NO" altLang="nb-NO" sz="1400" baseline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innhaldet</a:t>
            </a:r>
            <a:r>
              <a:rPr lang="nb-NO" altLang="nb-NO" sz="14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rebuchet MS" charset="0"/>
              </a:rPr>
              <a:t>.</a:t>
            </a:r>
            <a:endParaRPr lang="nb-NO" altLang="nb-NO" sz="14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41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B42810F-8752-A64D-9835-7C1E2DE2B994}" type="slidenum">
              <a:rPr lang="nb-NO" altLang="nb-NO" sz="1200">
                <a:latin typeface="Times" charset="0"/>
              </a:rPr>
              <a:pPr/>
              <a:t>2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 smtClean="0">
                <a:ea typeface="ＭＳ Ｐゴシック" charset="-128"/>
              </a:rPr>
              <a:t>Det har blitt gjort </a:t>
            </a:r>
            <a:r>
              <a:rPr lang="nb-NO" altLang="nb-NO" dirty="0" err="1" smtClean="0">
                <a:ea typeface="ＭＳ Ｐゴシック" charset="-128"/>
              </a:rPr>
              <a:t>mykje</a:t>
            </a:r>
            <a:r>
              <a:rPr lang="nb-NO" altLang="nb-NO" dirty="0" smtClean="0">
                <a:ea typeface="ＭＳ Ｐゴシック" charset="-128"/>
              </a:rPr>
              <a:t> godt arbeid med å styrke norske barn og </a:t>
            </a:r>
            <a:r>
              <a:rPr lang="nb-NO" altLang="nb-NO" dirty="0" err="1" smtClean="0">
                <a:ea typeface="ＭＳ Ｐゴシック" charset="-128"/>
              </a:rPr>
              <a:t>elevars</a:t>
            </a:r>
            <a:r>
              <a:rPr lang="nb-NO" altLang="nb-NO" dirty="0" smtClean="0">
                <a:ea typeface="ＭＳ Ｐゴシック" charset="-128"/>
              </a:rPr>
              <a:t> språk-, lese- og skrivekompetanse. Internasjonale </a:t>
            </a:r>
            <a:r>
              <a:rPr lang="nb-NO" altLang="nb-NO" dirty="0" err="1" smtClean="0">
                <a:ea typeface="ＭＳ Ｐゴシック" charset="-128"/>
              </a:rPr>
              <a:t>skuleundersøkingar</a:t>
            </a:r>
            <a:r>
              <a:rPr lang="nb-NO" altLang="nb-NO" dirty="0" smtClean="0">
                <a:ea typeface="ＭＳ Ｐゴシック" charset="-128"/>
              </a:rPr>
              <a:t> viser at norske </a:t>
            </a:r>
            <a:r>
              <a:rPr lang="nb-NO" altLang="nb-NO" dirty="0" err="1" smtClean="0">
                <a:ea typeface="ＭＳ Ｐゴシック" charset="-128"/>
              </a:rPr>
              <a:t>skuleelevar</a:t>
            </a:r>
            <a:r>
              <a:rPr lang="nb-NO" altLang="nb-NO" dirty="0" smtClean="0">
                <a:ea typeface="ＭＳ Ｐゴシック" charset="-128"/>
              </a:rPr>
              <a:t> er blitt betre </a:t>
            </a:r>
            <a:r>
              <a:rPr lang="nb-NO" altLang="nb-NO" dirty="0" err="1" smtClean="0">
                <a:ea typeface="ＭＳ Ｐゴシック" charset="-128"/>
              </a:rPr>
              <a:t>lesarar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dei</a:t>
            </a:r>
            <a:r>
              <a:rPr lang="nb-NO" altLang="nb-NO" dirty="0" smtClean="0">
                <a:ea typeface="ＭＳ Ｐゴシック" charset="-128"/>
              </a:rPr>
              <a:t>  siste åra. </a:t>
            </a:r>
          </a:p>
          <a:p>
            <a:r>
              <a:rPr lang="nb-NO" altLang="nb-NO" dirty="0" smtClean="0">
                <a:ea typeface="ＭＳ Ｐゴシック" charset="-128"/>
              </a:rPr>
              <a:t>For eksempel</a:t>
            </a:r>
            <a:r>
              <a:rPr lang="nb-NO" altLang="nb-NO" baseline="0" dirty="0" smtClean="0">
                <a:ea typeface="ＭＳ Ｐゴシック" charset="-128"/>
              </a:rPr>
              <a:t> viser PIRLS at </a:t>
            </a:r>
            <a:r>
              <a:rPr lang="nb-NO" altLang="nb-NO" baseline="0" dirty="0" smtClean="0">
                <a:ea typeface="ＭＳ Ｐゴシック" charset="-128"/>
              </a:rPr>
              <a:t>den negative tendensen </a:t>
            </a:r>
            <a:r>
              <a:rPr lang="nb-NO" altLang="nb-NO" baseline="0" dirty="0" smtClean="0">
                <a:ea typeface="ＭＳ Ｐゴシック" charset="-128"/>
              </a:rPr>
              <a:t>i lesing </a:t>
            </a:r>
            <a:r>
              <a:rPr lang="nb-NO" altLang="nb-NO" baseline="0" dirty="0" err="1" smtClean="0">
                <a:ea typeface="ＭＳ Ｐゴシック" charset="-128"/>
              </a:rPr>
              <a:t>frå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tidlegere</a:t>
            </a:r>
            <a:r>
              <a:rPr lang="nb-NO" altLang="nb-NO" baseline="0" dirty="0" smtClean="0">
                <a:ea typeface="ＭＳ Ｐゴシック" charset="-128"/>
              </a:rPr>
              <a:t> år har snudd, sjå den gule linja for 4.trinn og den lilla for 5. trinn. </a:t>
            </a:r>
            <a:r>
              <a:rPr lang="nb-NO" altLang="nb-NO" baseline="0" dirty="0" err="1" smtClean="0">
                <a:ea typeface="ＭＳ Ｐゴシック" charset="-128"/>
              </a:rPr>
              <a:t>Noreg</a:t>
            </a:r>
            <a:r>
              <a:rPr lang="nb-NO" altLang="nb-NO" baseline="0" dirty="0" smtClean="0">
                <a:ea typeface="ＭＳ Ｐゴシック" charset="-128"/>
              </a:rPr>
              <a:t> er </a:t>
            </a:r>
            <a:r>
              <a:rPr lang="nb-NO" altLang="nb-NO" baseline="0" dirty="0" smtClean="0">
                <a:ea typeface="ＭＳ Ｐゴシック" charset="-128"/>
              </a:rPr>
              <a:t>her </a:t>
            </a:r>
            <a:r>
              <a:rPr lang="nb-NO" altLang="nb-NO" baseline="0" dirty="0" err="1" smtClean="0">
                <a:ea typeface="ＭＳ Ｐゴシック" charset="-128"/>
              </a:rPr>
              <a:t>samanlikna</a:t>
            </a:r>
            <a:r>
              <a:rPr lang="nb-NO" altLang="nb-NO" baseline="0" dirty="0" smtClean="0">
                <a:ea typeface="ＭＳ Ｐゴシック" charset="-128"/>
              </a:rPr>
              <a:t> med Island (turkis), Sverige (rød) og Danmark (</a:t>
            </a:r>
            <a:r>
              <a:rPr lang="nb-NO" altLang="nb-NO" baseline="0" dirty="0" err="1" smtClean="0">
                <a:ea typeface="ＭＳ Ｐゴシック" charset="-128"/>
              </a:rPr>
              <a:t>grøn</a:t>
            </a:r>
            <a:r>
              <a:rPr lang="nb-NO" altLang="nb-NO" baseline="0" dirty="0" smtClean="0">
                <a:ea typeface="ＭＳ Ｐゴシック" charset="-128"/>
              </a:rPr>
              <a:t>). </a:t>
            </a:r>
          </a:p>
          <a:p>
            <a:endParaRPr lang="nb-NO" altLang="nb-NO" baseline="0" dirty="0" smtClean="0">
              <a:ea typeface="ＭＳ Ｐゴシック" charset="-128"/>
            </a:endParaRPr>
          </a:p>
          <a:p>
            <a:r>
              <a:rPr lang="nb-NO" altLang="nb-NO" dirty="0" smtClean="0">
                <a:ea typeface="ＭＳ Ｐゴシック" charset="-128"/>
              </a:rPr>
              <a:t>Det betyr at det arbeidet</a:t>
            </a:r>
            <a:r>
              <a:rPr lang="nb-NO" altLang="nb-NO" baseline="0" dirty="0" smtClean="0">
                <a:ea typeface="ＭＳ Ｐゴシック" charset="-128"/>
              </a:rPr>
              <a:t> som er gjort i </a:t>
            </a:r>
            <a:r>
              <a:rPr lang="nb-NO" altLang="nb-NO" baseline="0" dirty="0" err="1" smtClean="0">
                <a:ea typeface="ＭＳ Ｐゴシック" charset="-128"/>
              </a:rPr>
              <a:t>Noreg</a:t>
            </a:r>
            <a:r>
              <a:rPr lang="nb-NO" altLang="nb-NO" baseline="0" dirty="0" smtClean="0">
                <a:ea typeface="ＭＳ Ｐゴシック" charset="-128"/>
              </a:rPr>
              <a:t> med </a:t>
            </a:r>
            <a:r>
              <a:rPr lang="nb-NO" altLang="nb-NO" baseline="0" dirty="0" smtClean="0">
                <a:ea typeface="ＭＳ Ｐゴシック" charset="-128"/>
              </a:rPr>
              <a:t>lesing og skriving som </a:t>
            </a:r>
            <a:r>
              <a:rPr lang="nb-NO" altLang="nb-NO" baseline="0" dirty="0" err="1" smtClean="0">
                <a:ea typeface="ＭＳ Ｐゴシック" charset="-128"/>
              </a:rPr>
              <a:t>grunnleggjande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ferdigheiter</a:t>
            </a:r>
            <a:r>
              <a:rPr lang="nb-NO" altLang="nb-NO" baseline="0" dirty="0" smtClean="0">
                <a:ea typeface="ＭＳ Ｐゴシック" charset="-128"/>
              </a:rPr>
              <a:t> har begynt å vise igjen i internasjonale </a:t>
            </a:r>
            <a:r>
              <a:rPr lang="nb-NO" altLang="nb-NO" baseline="0" dirty="0" err="1" smtClean="0">
                <a:ea typeface="ＭＳ Ｐゴシック" charset="-128"/>
              </a:rPr>
              <a:t>undersøkingar</a:t>
            </a:r>
            <a:r>
              <a:rPr lang="nb-NO" altLang="nb-NO" baseline="0" dirty="0" smtClean="0">
                <a:ea typeface="ＭＳ Ｐゴシック" charset="-128"/>
              </a:rPr>
              <a:t>. Det betyr at vi er inne på </a:t>
            </a:r>
            <a:r>
              <a:rPr lang="nb-NO" altLang="nb-NO" baseline="0" dirty="0" err="1" smtClean="0">
                <a:ea typeface="ＭＳ Ｐゴシック" charset="-128"/>
              </a:rPr>
              <a:t>eit</a:t>
            </a:r>
            <a:r>
              <a:rPr lang="nb-NO" altLang="nb-NO" baseline="0" dirty="0" smtClean="0">
                <a:ea typeface="ＭＳ Ｐゴシック" charset="-128"/>
              </a:rPr>
              <a:t> godt spor, og vi ønsker at d</a:t>
            </a:r>
            <a:r>
              <a:rPr lang="nb-NO" altLang="nb-NO" dirty="0" smtClean="0">
                <a:ea typeface="ＭＳ Ｐゴシック" charset="-128"/>
              </a:rPr>
              <a:t>en</a:t>
            </a:r>
            <a:r>
              <a:rPr lang="nb-NO" altLang="nb-NO" baseline="0" dirty="0" smtClean="0">
                <a:ea typeface="ＭＳ Ｐゴシック" charset="-128"/>
              </a:rPr>
              <a:t> gode </a:t>
            </a:r>
            <a:r>
              <a:rPr lang="nb-NO" altLang="nb-NO" baseline="0" dirty="0" smtClean="0">
                <a:ea typeface="ＭＳ Ｐゴシック" charset="-128"/>
              </a:rPr>
              <a:t>utviklinga </a:t>
            </a:r>
            <a:r>
              <a:rPr lang="nb-NO" altLang="nb-NO" baseline="0" dirty="0" smtClean="0">
                <a:ea typeface="ＭＳ Ｐゴシック" charset="-128"/>
              </a:rPr>
              <a:t>må fortsette, derfor får vi nå strategien Språkløyper.</a:t>
            </a:r>
          </a:p>
          <a:p>
            <a:endParaRPr lang="nb-NO" altLang="nb-NO" dirty="0" smtClean="0">
              <a:ea typeface="ＭＳ Ｐゴシック" charset="-128"/>
            </a:endParaRPr>
          </a:p>
          <a:p>
            <a:endParaRPr lang="nb-NO" altLang="nb-NO" dirty="0" smtClean="0">
              <a:ea typeface="ＭＳ Ｐゴシック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49CD4-603D-A84D-A495-D5DA980867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 smtClean="0">
                <a:ea typeface="ＭＳ Ｐゴシック" charset="-128"/>
              </a:rPr>
              <a:t>Samtidig må vi erkjenne at vi fortsatt står ovafor store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utfordringar</a:t>
            </a:r>
            <a:endParaRPr lang="nb-NO" altLang="nb-NO" dirty="0" smtClean="0">
              <a:ea typeface="ＭＳ Ｐゴシック" charset="-128"/>
            </a:endParaRPr>
          </a:p>
          <a:p>
            <a:endParaRPr lang="nb-NO" altLang="nb-NO" dirty="0" smtClean="0">
              <a:ea typeface="ＭＳ Ｐゴシック" charset="-128"/>
            </a:endParaRPr>
          </a:p>
          <a:p>
            <a:r>
              <a:rPr lang="nb-NO" altLang="nb-NO" dirty="0" smtClean="0">
                <a:ea typeface="ＭＳ Ｐゴシック" charset="-128"/>
              </a:rPr>
              <a:t>16 prosent av norske 15-åringer ligg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dirty="0" smtClean="0">
                <a:ea typeface="ＭＳ Ｐゴシック" charset="-128"/>
              </a:rPr>
              <a:t>på </a:t>
            </a:r>
            <a:r>
              <a:rPr lang="nb-NO" altLang="nb-NO" dirty="0" err="1" smtClean="0">
                <a:ea typeface="ＭＳ Ｐゴシック" charset="-128"/>
              </a:rPr>
              <a:t>eit</a:t>
            </a:r>
            <a:r>
              <a:rPr lang="nb-NO" altLang="nb-NO" dirty="0" smtClean="0">
                <a:ea typeface="ＭＳ Ｐゴシック" charset="-128"/>
              </a:rPr>
              <a:t> lesenivå som i følge PISA er ”under kritisk grense”. </a:t>
            </a:r>
            <a:r>
              <a:rPr lang="nb-NO" altLang="nb-NO" dirty="0" err="1" smtClean="0">
                <a:ea typeface="ＭＳ Ｐゴシック" charset="-128"/>
              </a:rPr>
              <a:t>Desse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elevane</a:t>
            </a:r>
            <a:r>
              <a:rPr lang="nb-NO" altLang="nb-NO" dirty="0" smtClean="0">
                <a:ea typeface="ＭＳ Ｐゴシック" charset="-128"/>
              </a:rPr>
              <a:t> går trulig ut av </a:t>
            </a:r>
            <a:r>
              <a:rPr lang="nb-NO" altLang="nb-NO" dirty="0" err="1" smtClean="0">
                <a:ea typeface="ＭＳ Ｐゴシック" charset="-128"/>
              </a:rPr>
              <a:t>grunnskulen</a:t>
            </a:r>
            <a:r>
              <a:rPr lang="nb-NO" altLang="nb-NO" dirty="0" smtClean="0">
                <a:ea typeface="ＭＳ Ｐゴシック" charset="-128"/>
              </a:rPr>
              <a:t> med for dårlige lese- og </a:t>
            </a:r>
            <a:r>
              <a:rPr lang="nb-NO" altLang="nb-NO" dirty="0" err="1" smtClean="0">
                <a:ea typeface="ＭＳ Ｐゴシック" charset="-128"/>
              </a:rPr>
              <a:t>skriveferdigheiter</a:t>
            </a:r>
            <a:r>
              <a:rPr lang="nb-NO" altLang="nb-NO" dirty="0" smtClean="0">
                <a:ea typeface="ＭＳ Ｐゴシック" charset="-128"/>
              </a:rPr>
              <a:t> til å </a:t>
            </a:r>
            <a:r>
              <a:rPr lang="nb-NO" altLang="nb-NO" dirty="0" err="1" smtClean="0">
                <a:ea typeface="ＭＳ Ｐゴシック" charset="-128"/>
              </a:rPr>
              <a:t>meistre</a:t>
            </a:r>
            <a:r>
              <a:rPr lang="nb-NO" altLang="nb-NO" dirty="0" smtClean="0">
                <a:ea typeface="ＭＳ Ｐゴシック" charset="-128"/>
              </a:rPr>
              <a:t> krav i utdanning, arbeid og samfunnsliv. </a:t>
            </a:r>
          </a:p>
          <a:p>
            <a:r>
              <a:rPr lang="nb-NO" altLang="nb-NO" dirty="0" smtClean="0">
                <a:ea typeface="ＭＳ Ｐゴシック" charset="-128"/>
              </a:rPr>
              <a:t>I alle gruppene skårer </a:t>
            </a:r>
            <a:r>
              <a:rPr lang="nb-NO" altLang="nb-NO" dirty="0" err="1" smtClean="0">
                <a:ea typeface="ＭＳ Ｐゴシック" charset="-128"/>
              </a:rPr>
              <a:t>gutane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lågare</a:t>
            </a:r>
            <a:r>
              <a:rPr lang="nb-NO" altLang="nb-NO" dirty="0" smtClean="0">
                <a:ea typeface="ＭＳ Ｐゴシック" charset="-128"/>
              </a:rPr>
              <a:t> enn jentene</a:t>
            </a:r>
            <a:r>
              <a:rPr lang="nb-NO" altLang="nb-NO" baseline="0" dirty="0" smtClean="0">
                <a:ea typeface="ＭＳ Ｐゴシック" charset="-128"/>
              </a:rPr>
              <a:t> på alle typer lese- og </a:t>
            </a:r>
            <a:r>
              <a:rPr lang="nb-NO" altLang="nb-NO" baseline="0" dirty="0" err="1" smtClean="0">
                <a:ea typeface="ＭＳ Ｐゴシック" charset="-128"/>
              </a:rPr>
              <a:t>skrivetestar</a:t>
            </a:r>
            <a:r>
              <a:rPr lang="nb-NO" altLang="nb-NO" baseline="0" dirty="0" smtClean="0">
                <a:ea typeface="ＭＳ Ｐゴシック" charset="-128"/>
              </a:rPr>
              <a:t>.</a:t>
            </a:r>
            <a:endParaRPr lang="nb-NO" altLang="nb-NO" dirty="0" smtClean="0">
              <a:ea typeface="ＭＳ Ｐゴシック" charset="-128"/>
            </a:endParaRPr>
          </a:p>
          <a:p>
            <a:r>
              <a:rPr lang="nb-NO" altLang="nb-NO" dirty="0" err="1" smtClean="0">
                <a:ea typeface="ＭＳ Ｐゴシック" charset="-128"/>
              </a:rPr>
              <a:t>Fråfallet</a:t>
            </a:r>
            <a:r>
              <a:rPr lang="nb-NO" altLang="nb-NO" dirty="0" smtClean="0">
                <a:ea typeface="ＭＳ Ｐゴシック" charset="-128"/>
              </a:rPr>
              <a:t> i </a:t>
            </a:r>
            <a:r>
              <a:rPr lang="nb-NO" altLang="nb-NO" dirty="0" err="1" smtClean="0">
                <a:ea typeface="ＭＳ Ｐゴシック" charset="-128"/>
              </a:rPr>
              <a:t>vidaregåande</a:t>
            </a:r>
            <a:r>
              <a:rPr lang="nb-NO" altLang="nb-NO" dirty="0" smtClean="0">
                <a:ea typeface="ＭＳ Ｐゴシック" charset="-128"/>
              </a:rPr>
              <a:t> skule er stabilt. I 2014 hadde 30 prosent av kullet som starta på </a:t>
            </a:r>
            <a:r>
              <a:rPr lang="nb-NO" altLang="nb-NO" dirty="0" err="1" smtClean="0">
                <a:ea typeface="ＭＳ Ｐゴシック" charset="-128"/>
              </a:rPr>
              <a:t>vidaregåande</a:t>
            </a:r>
            <a:r>
              <a:rPr lang="nb-NO" altLang="nb-NO" dirty="0" smtClean="0">
                <a:ea typeface="ＭＳ Ｐゴシック" charset="-128"/>
              </a:rPr>
              <a:t> i 2009, ennå </a:t>
            </a:r>
            <a:r>
              <a:rPr lang="nb-NO" altLang="nb-NO" dirty="0" err="1" smtClean="0">
                <a:ea typeface="ＭＳ Ｐゴシック" charset="-128"/>
              </a:rPr>
              <a:t>ikkje</a:t>
            </a:r>
            <a:r>
              <a:rPr lang="nb-NO" altLang="nb-NO" dirty="0" smtClean="0">
                <a:ea typeface="ＭＳ Ｐゴシック" charset="-128"/>
              </a:rPr>
              <a:t> fullført. </a:t>
            </a:r>
          </a:p>
          <a:p>
            <a:r>
              <a:rPr lang="nb-NO" altLang="nb-NO" dirty="0" smtClean="0">
                <a:ea typeface="ＭＳ Ｐゴシック" charset="-128"/>
              </a:rPr>
              <a:t>Forskning viser at høgt </a:t>
            </a:r>
            <a:r>
              <a:rPr lang="nb-NO" altLang="nb-NO" dirty="0" err="1" smtClean="0">
                <a:ea typeface="ＭＳ Ｐゴシック" charset="-128"/>
              </a:rPr>
              <a:t>presterande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elevar</a:t>
            </a:r>
            <a:r>
              <a:rPr lang="nb-NO" altLang="nb-NO" dirty="0" smtClean="0">
                <a:ea typeface="ＭＳ Ｐゴシック" charset="-128"/>
              </a:rPr>
              <a:t> i dag </a:t>
            </a:r>
            <a:r>
              <a:rPr lang="nb-NO" altLang="nb-NO" dirty="0" err="1" smtClean="0">
                <a:ea typeface="ＭＳ Ｐゴシック" charset="-128"/>
              </a:rPr>
              <a:t>ikkje</a:t>
            </a:r>
            <a:r>
              <a:rPr lang="nb-NO" altLang="nb-NO" dirty="0" smtClean="0">
                <a:ea typeface="ＭＳ Ｐゴシック" charset="-128"/>
              </a:rPr>
              <a:t> får nok stimulans og støtte </a:t>
            </a:r>
            <a:r>
              <a:rPr lang="nb-NO" altLang="nb-NO" dirty="0" err="1" smtClean="0">
                <a:ea typeface="ＭＳ Ｐゴシック" charset="-128"/>
              </a:rPr>
              <a:t>frå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læraren</a:t>
            </a:r>
            <a:r>
              <a:rPr lang="nb-NO" altLang="nb-NO" dirty="0" smtClean="0">
                <a:ea typeface="ＭＳ Ｐゴシック" charset="-128"/>
              </a:rPr>
              <a:t>. </a:t>
            </a:r>
          </a:p>
          <a:p>
            <a:r>
              <a:rPr lang="nb-NO" altLang="nb-NO" dirty="0" smtClean="0">
                <a:ea typeface="ＭＳ Ｐゴシック" charset="-128"/>
              </a:rPr>
              <a:t>12,3 prosent av norske 16-65-åringer hadde </a:t>
            </a:r>
            <a:r>
              <a:rPr lang="nb-NO" altLang="nb-NO" dirty="0" err="1" smtClean="0">
                <a:ea typeface="ＭＳ Ｐゴシック" charset="-128"/>
              </a:rPr>
              <a:t>leseferdigheiter</a:t>
            </a:r>
            <a:r>
              <a:rPr lang="nb-NO" altLang="nb-NO" dirty="0" smtClean="0">
                <a:ea typeface="ＭＳ Ｐゴシック" charset="-128"/>
              </a:rPr>
              <a:t> på eller under nivå 1 i PIAAC (internasjonal undersøking om </a:t>
            </a:r>
            <a:r>
              <a:rPr lang="nb-NO" altLang="nb-NO" dirty="0" err="1" smtClean="0">
                <a:ea typeface="ＭＳ Ｐゴシック" charset="-128"/>
              </a:rPr>
              <a:t>vaksnes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leseferdigheit</a:t>
            </a:r>
            <a:r>
              <a:rPr lang="nb-NO" altLang="nb-NO" dirty="0" smtClean="0">
                <a:ea typeface="ＭＳ Ｐゴシック" charset="-128"/>
              </a:rPr>
              <a:t>), </a:t>
            </a:r>
          </a:p>
          <a:p>
            <a:r>
              <a:rPr lang="nb-NO" altLang="nb-NO" dirty="0" smtClean="0">
                <a:ea typeface="ＭＳ Ｐゴシック" charset="-128"/>
              </a:rPr>
              <a:t>og det er </a:t>
            </a:r>
            <a:r>
              <a:rPr lang="nb-NO" altLang="nb-NO" dirty="0" err="1" smtClean="0">
                <a:ea typeface="ＭＳ Ｐゴシック" charset="-128"/>
              </a:rPr>
              <a:t>vanleg</a:t>
            </a:r>
            <a:r>
              <a:rPr lang="nb-NO" altLang="nb-NO" dirty="0" smtClean="0">
                <a:ea typeface="ＭＳ Ｐゴシック" charset="-128"/>
              </a:rPr>
              <a:t> å anta at 3-6 prosent av befolkninga har dysleksi,</a:t>
            </a:r>
            <a:r>
              <a:rPr lang="nb-NO" altLang="nb-NO" baseline="0" dirty="0" smtClean="0">
                <a:ea typeface="ＭＳ Ｐゴシック" charset="-128"/>
              </a:rPr>
              <a:t> i følge internasjonal forskning.</a:t>
            </a:r>
            <a:endParaRPr lang="nb-NO" altLang="nb-NO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dirty="0" smtClean="0">
              <a:ea typeface="ＭＳ Ｐゴシック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smtClean="0">
                <a:ea typeface="ＭＳ Ｐゴシック" charset="-128"/>
              </a:rPr>
              <a:t>I grafen til høgre ser vi at på nasjonale prøver i lesing på 8. trinn ligg 24</a:t>
            </a:r>
            <a:r>
              <a:rPr lang="nb-NO" altLang="nb-NO" baseline="0" dirty="0" smtClean="0">
                <a:ea typeface="ＭＳ Ｐゴシック" charset="-128"/>
              </a:rPr>
              <a:t> % av heile gruppa på </a:t>
            </a:r>
            <a:r>
              <a:rPr lang="nb-NO" altLang="nb-NO" baseline="0" dirty="0" err="1" smtClean="0">
                <a:ea typeface="ＭＳ Ｐゴシック" charset="-128"/>
              </a:rPr>
              <a:t>lågaste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meistringsnivå</a:t>
            </a:r>
            <a:r>
              <a:rPr lang="nb-NO" altLang="nb-NO" baseline="0" dirty="0" smtClean="0">
                <a:ea typeface="ＭＳ Ｐゴシック" charset="-128"/>
              </a:rPr>
              <a:t>. Det er høgt, men </a:t>
            </a:r>
            <a:r>
              <a:rPr lang="nb-NO" altLang="nb-NO" baseline="0" dirty="0" err="1" smtClean="0">
                <a:ea typeface="ＭＳ Ｐゴシック" charset="-128"/>
              </a:rPr>
              <a:t>talet</a:t>
            </a:r>
            <a:r>
              <a:rPr lang="nb-NO" altLang="nb-NO" baseline="0" dirty="0" smtClean="0">
                <a:ea typeface="ＭＳ Ｐゴシック" charset="-128"/>
              </a:rPr>
              <a:t> stig til </a:t>
            </a:r>
            <a:r>
              <a:rPr lang="nb-NO" altLang="nb-NO" dirty="0" smtClean="0">
                <a:ea typeface="ＭＳ Ｐゴシック" charset="-128"/>
              </a:rPr>
              <a:t>42 prosent av norskfødte med </a:t>
            </a:r>
            <a:r>
              <a:rPr lang="nb-NO" altLang="nb-NO" dirty="0" err="1" smtClean="0">
                <a:ea typeface="ＭＳ Ｐゴシック" charset="-128"/>
              </a:rPr>
              <a:t>innvandrarforeldre</a:t>
            </a:r>
            <a:r>
              <a:rPr lang="nb-NO" altLang="nb-NO" dirty="0" smtClean="0">
                <a:ea typeface="ＭＳ Ｐゴシック" charset="-128"/>
              </a:rPr>
              <a:t> og 55 prosent av </a:t>
            </a:r>
            <a:r>
              <a:rPr lang="nb-NO" altLang="nb-NO" dirty="0" err="1" smtClean="0">
                <a:ea typeface="ＭＳ Ｐゴシック" charset="-128"/>
              </a:rPr>
              <a:t>elevar</a:t>
            </a:r>
            <a:r>
              <a:rPr lang="nb-NO" altLang="nb-NO" dirty="0" smtClean="0">
                <a:ea typeface="ＭＳ Ｐゴシック" charset="-128"/>
              </a:rPr>
              <a:t> som </a:t>
            </a:r>
            <a:r>
              <a:rPr lang="nb-NO" altLang="nb-NO" dirty="0" err="1" smtClean="0">
                <a:ea typeface="ＭＳ Ｐゴシック" charset="-128"/>
              </a:rPr>
              <a:t>sjølv</a:t>
            </a:r>
            <a:r>
              <a:rPr lang="nb-NO" altLang="nb-NO" dirty="0" smtClean="0">
                <a:ea typeface="ＭＳ Ｐゴシック" charset="-128"/>
              </a:rPr>
              <a:t> er </a:t>
            </a:r>
            <a:r>
              <a:rPr lang="nb-NO" altLang="nb-NO" dirty="0" err="1" smtClean="0">
                <a:ea typeface="ＭＳ Ｐゴシック" charset="-128"/>
              </a:rPr>
              <a:t>innvandrarar</a:t>
            </a:r>
            <a:r>
              <a:rPr lang="nb-NO" altLang="nb-NO" dirty="0" smtClean="0">
                <a:ea typeface="ＭＳ Ｐゴシック" charset="-128"/>
              </a:rPr>
              <a:t>.</a:t>
            </a:r>
            <a:endParaRPr lang="nb-NO" altLang="nb-NO" dirty="0" smtClean="0">
              <a:ea typeface="ＭＳ Ｐゴシック" charset="-128"/>
            </a:endParaRPr>
          </a:p>
        </p:txBody>
      </p:sp>
      <p:sp>
        <p:nvSpPr>
          <p:cNvPr id="16387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4511A40-BE7C-E64F-888A-773F0D45AE47}" type="slidenum">
              <a:rPr lang="nb-NO" altLang="nb-NO" sz="1200">
                <a:latin typeface="Times" charset="0"/>
              </a:rPr>
              <a:pPr/>
              <a:t>4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 smtClean="0">
                <a:ea typeface="ＭＳ Ｐゴシック" charset="-128"/>
              </a:rPr>
              <a:t>Med </a:t>
            </a:r>
            <a:r>
              <a:rPr lang="nb-NO" altLang="nb-NO" dirty="0" err="1" smtClean="0">
                <a:ea typeface="ＭＳ Ｐゴシック" charset="-128"/>
              </a:rPr>
              <a:t>desse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utfordringane</a:t>
            </a:r>
            <a:r>
              <a:rPr lang="nb-NO" altLang="nb-NO" dirty="0" smtClean="0">
                <a:ea typeface="ＭＳ Ｐゴシック" charset="-128"/>
              </a:rPr>
              <a:t> som bakteppe skal vi sjå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 err="1" smtClean="0">
                <a:ea typeface="ＭＳ Ｐゴシック" charset="-128"/>
              </a:rPr>
              <a:t>nærare</a:t>
            </a:r>
            <a:r>
              <a:rPr lang="nb-NO" altLang="nb-NO" dirty="0" smtClean="0">
                <a:ea typeface="ＭＳ Ｐゴシック" charset="-128"/>
              </a:rPr>
              <a:t> på målet med strategien Språkløyper. </a:t>
            </a:r>
            <a:r>
              <a:rPr lang="nb-NO" altLang="nb-NO" dirty="0" err="1" smtClean="0">
                <a:ea typeface="ＭＳ Ｐゴシック" charset="-128"/>
              </a:rPr>
              <a:t>Hovudmålet</a:t>
            </a:r>
            <a:r>
              <a:rPr lang="nb-NO" altLang="nb-NO" dirty="0" smtClean="0">
                <a:ea typeface="ＭＳ Ｐゴシック" charset="-128"/>
              </a:rPr>
              <a:t> er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dirty="0" smtClean="0">
                <a:ea typeface="ＭＳ Ｐゴシック" charset="-128"/>
              </a:rPr>
              <a:t>at </a:t>
            </a:r>
            <a:r>
              <a:rPr lang="nb-NO" altLang="nb-NO" dirty="0">
                <a:ea typeface="ＭＳ Ｐゴシック" charset="-128"/>
              </a:rPr>
              <a:t>alle barn og </a:t>
            </a:r>
            <a:r>
              <a:rPr lang="nb-NO" altLang="nb-NO" dirty="0" err="1" smtClean="0">
                <a:ea typeface="ＭＳ Ｐゴシック" charset="-128"/>
              </a:rPr>
              <a:t>elevar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>
                <a:ea typeface="ＭＳ Ｐゴシック" charset="-128"/>
              </a:rPr>
              <a:t>sine språk-, lese- og </a:t>
            </a:r>
            <a:r>
              <a:rPr lang="nb-NO" altLang="nb-NO" dirty="0" err="1" smtClean="0">
                <a:ea typeface="ＭＳ Ｐゴシック" charset="-128"/>
              </a:rPr>
              <a:t>skriveferdigheiter</a:t>
            </a:r>
            <a:r>
              <a:rPr lang="nb-NO" altLang="nb-NO" dirty="0" smtClean="0">
                <a:ea typeface="ＭＳ Ｐゴシック" charset="-128"/>
              </a:rPr>
              <a:t> skal bli styrka.</a:t>
            </a:r>
            <a:endParaRPr lang="nb-NO" altLang="nb-NO" dirty="0">
              <a:ea typeface="ＭＳ Ｐゴシック" charset="-128"/>
            </a:endParaRPr>
          </a:p>
          <a:p>
            <a:endParaRPr lang="nb-NO" altLang="nb-NO" dirty="0">
              <a:ea typeface="ＭＳ Ｐゴシック" charset="-128"/>
            </a:endParaRPr>
          </a:p>
          <a:p>
            <a:r>
              <a:rPr lang="nb-NO" altLang="nb-NO" baseline="0" dirty="0" smtClean="0">
                <a:ea typeface="ＭＳ Ｐゴシック" charset="-128"/>
              </a:rPr>
              <a:t>Strategien </a:t>
            </a:r>
            <a:r>
              <a:rPr lang="nb-NO" altLang="nb-NO" baseline="0" dirty="0" err="1" smtClean="0">
                <a:ea typeface="ＭＳ Ｐゴシック" charset="-128"/>
              </a:rPr>
              <a:t>rettar</a:t>
            </a:r>
            <a:r>
              <a:rPr lang="nb-NO" altLang="nb-NO" baseline="0" dirty="0" smtClean="0">
                <a:ea typeface="ＭＳ Ｐゴシック" charset="-128"/>
              </a:rPr>
              <a:t> seg mot alle </a:t>
            </a:r>
            <a:r>
              <a:rPr lang="nb-NO" altLang="nb-NO" baseline="0" dirty="0" err="1" smtClean="0">
                <a:ea typeface="ＭＳ Ｐゴシック" charset="-128"/>
              </a:rPr>
              <a:t>elevar</a:t>
            </a:r>
            <a:r>
              <a:rPr lang="nb-NO" altLang="nb-NO" baseline="0" dirty="0" smtClean="0">
                <a:ea typeface="ＭＳ Ｐゴシック" charset="-128"/>
              </a:rPr>
              <a:t>, men har </a:t>
            </a:r>
            <a:r>
              <a:rPr lang="nb-NO" altLang="nb-NO" baseline="0" dirty="0" err="1" smtClean="0">
                <a:ea typeface="ＭＳ Ｐゴシック" charset="-128"/>
              </a:rPr>
              <a:t>eit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særleg</a:t>
            </a:r>
            <a:r>
              <a:rPr lang="nb-NO" altLang="nb-NO" baseline="0" dirty="0" smtClean="0">
                <a:ea typeface="ＭＳ Ｐゴシック" charset="-128"/>
              </a:rPr>
              <a:t> fokus på </a:t>
            </a:r>
            <a:r>
              <a:rPr lang="nb-NO" altLang="nb-NO" baseline="0" dirty="0" err="1" smtClean="0">
                <a:ea typeface="ＭＳ Ｐゴシック" charset="-128"/>
              </a:rPr>
              <a:t>elevar</a:t>
            </a:r>
            <a:r>
              <a:rPr lang="nb-NO" altLang="nb-NO" baseline="0" dirty="0" smtClean="0">
                <a:ea typeface="ＭＳ Ｐゴシック" charset="-128"/>
              </a:rPr>
              <a:t> med </a:t>
            </a:r>
            <a:r>
              <a:rPr lang="nb-NO" altLang="nb-NO" baseline="0" dirty="0" err="1" smtClean="0">
                <a:ea typeface="ＭＳ Ｐゴシック" charset="-128"/>
              </a:rPr>
              <a:t>språkvanskar</a:t>
            </a:r>
            <a:r>
              <a:rPr lang="nb-NO" altLang="nb-NO" baseline="0" dirty="0" smtClean="0">
                <a:ea typeface="ＭＳ Ｐゴシック" charset="-128"/>
              </a:rPr>
              <a:t>, </a:t>
            </a:r>
            <a:r>
              <a:rPr lang="nb-NO" altLang="nb-NO" baseline="0" dirty="0" err="1" smtClean="0">
                <a:ea typeface="ＭＳ Ｐゴシック" charset="-128"/>
              </a:rPr>
              <a:t>elevar</a:t>
            </a:r>
            <a:r>
              <a:rPr lang="nb-NO" altLang="nb-NO" baseline="0" dirty="0" smtClean="0">
                <a:ea typeface="ＭＳ Ｐゴシック" charset="-128"/>
              </a:rPr>
              <a:t> med lese- og </a:t>
            </a:r>
            <a:r>
              <a:rPr lang="nb-NO" altLang="nb-NO" baseline="0" dirty="0" err="1" smtClean="0">
                <a:ea typeface="ＭＳ Ｐゴシック" charset="-128"/>
              </a:rPr>
              <a:t>skrivevanskar</a:t>
            </a:r>
            <a:r>
              <a:rPr lang="nb-NO" altLang="nb-NO" baseline="0" dirty="0" smtClean="0">
                <a:ea typeface="ＭＳ Ｐゴシック" charset="-128"/>
              </a:rPr>
              <a:t>, </a:t>
            </a:r>
            <a:r>
              <a:rPr lang="nb-NO" altLang="nb-NO" baseline="0" dirty="0" err="1" smtClean="0">
                <a:ea typeface="ＭＳ Ｐゴシック" charset="-128"/>
              </a:rPr>
              <a:t>gutar</a:t>
            </a:r>
            <a:r>
              <a:rPr lang="nb-NO" altLang="nb-NO" baseline="0" dirty="0" smtClean="0">
                <a:ea typeface="ＭＳ Ｐゴシック" charset="-128"/>
              </a:rPr>
              <a:t>, minoritetsspråklege og høgt </a:t>
            </a:r>
            <a:r>
              <a:rPr lang="nb-NO" altLang="nb-NO" baseline="0" dirty="0" err="1" smtClean="0">
                <a:ea typeface="ＭＳ Ｐゴシック" charset="-128"/>
              </a:rPr>
              <a:t>presterande</a:t>
            </a:r>
            <a:r>
              <a:rPr lang="nb-NO" altLang="nb-NO" baseline="0" dirty="0" smtClean="0">
                <a:ea typeface="ＭＳ Ｐゴシック" charset="-128"/>
              </a:rPr>
              <a:t> </a:t>
            </a:r>
            <a:r>
              <a:rPr lang="nb-NO" altLang="nb-NO" baseline="0" dirty="0" err="1" smtClean="0">
                <a:ea typeface="ＭＳ Ｐゴシック" charset="-128"/>
              </a:rPr>
              <a:t>elevar</a:t>
            </a:r>
            <a:r>
              <a:rPr lang="nb-NO" altLang="nb-NO" baseline="0" dirty="0" smtClean="0">
                <a:ea typeface="ＭＳ Ｐゴシック" charset="-128"/>
              </a:rPr>
              <a:t>.</a:t>
            </a:r>
          </a:p>
          <a:p>
            <a:endParaRPr lang="nb-NO" altLang="nb-NO" baseline="0" dirty="0" smtClean="0">
              <a:ea typeface="ＭＳ Ｐゴシック" charset="-128"/>
            </a:endParaRPr>
          </a:p>
          <a:p>
            <a:r>
              <a:rPr lang="nb-NO" altLang="nb-NO" dirty="0" smtClean="0">
                <a:ea typeface="ＭＳ Ｐゴシック" charset="-128"/>
              </a:rPr>
              <a:t>Det </a:t>
            </a:r>
            <a:r>
              <a:rPr lang="nb-NO" altLang="nb-NO" dirty="0">
                <a:ea typeface="ＭＳ Ｐゴシック" charset="-128"/>
              </a:rPr>
              <a:t>unike </a:t>
            </a:r>
            <a:r>
              <a:rPr lang="nb-NO" altLang="nb-NO" dirty="0" smtClean="0">
                <a:ea typeface="ＭＳ Ｐゴシック" charset="-128"/>
              </a:rPr>
              <a:t>med </a:t>
            </a:r>
            <a:r>
              <a:rPr lang="nb-NO" altLang="nb-NO" dirty="0">
                <a:ea typeface="ＭＳ Ｐゴシック" charset="-128"/>
              </a:rPr>
              <a:t>strategien er at </a:t>
            </a:r>
            <a:r>
              <a:rPr lang="nb-NO" altLang="nb-NO" dirty="0" err="1" smtClean="0">
                <a:ea typeface="ＭＳ Ｐゴシック" charset="-128"/>
              </a:rPr>
              <a:t>ein</a:t>
            </a:r>
            <a:r>
              <a:rPr lang="nb-NO" altLang="nb-NO" dirty="0" smtClean="0">
                <a:ea typeface="ＭＳ Ｐゴシック" charset="-128"/>
              </a:rPr>
              <a:t> for </a:t>
            </a:r>
            <a:r>
              <a:rPr lang="nb-NO" altLang="nb-NO" dirty="0">
                <a:ea typeface="ＭＳ Ｐゴシック" charset="-128"/>
              </a:rPr>
              <a:t>første </a:t>
            </a:r>
            <a:r>
              <a:rPr lang="nb-NO" altLang="nb-NO" dirty="0" smtClean="0">
                <a:ea typeface="ＭＳ Ｐゴシック" charset="-128"/>
              </a:rPr>
              <a:t>gong </a:t>
            </a:r>
            <a:r>
              <a:rPr lang="nb-NO" altLang="nb-NO" dirty="0" err="1" smtClean="0">
                <a:ea typeface="ＭＳ Ｐゴシック" charset="-128"/>
              </a:rPr>
              <a:t>satsar</a:t>
            </a:r>
            <a:r>
              <a:rPr lang="nb-NO" altLang="nb-NO" dirty="0" smtClean="0">
                <a:ea typeface="ＭＳ Ｐゴシック" charset="-128"/>
              </a:rPr>
              <a:t> </a:t>
            </a:r>
            <a:r>
              <a:rPr lang="nb-NO" altLang="nb-NO" dirty="0">
                <a:ea typeface="ＭＳ Ｐゴシック" charset="-128"/>
              </a:rPr>
              <a:t>systematisk og </a:t>
            </a:r>
            <a:r>
              <a:rPr lang="nb-NO" altLang="nb-NO" dirty="0" err="1" smtClean="0">
                <a:ea typeface="ＭＳ Ｐゴシック" charset="-128"/>
              </a:rPr>
              <a:t>heilskapleg</a:t>
            </a:r>
            <a:r>
              <a:rPr lang="nb-NO" altLang="nb-NO" dirty="0" smtClean="0">
                <a:ea typeface="ＭＳ Ｐゴシック" charset="-128"/>
              </a:rPr>
              <a:t> på </a:t>
            </a:r>
            <a:r>
              <a:rPr lang="nb-NO" altLang="nb-NO" dirty="0">
                <a:ea typeface="ＭＳ Ｐゴシック" charset="-128"/>
              </a:rPr>
              <a:t>språk, lesing og </a:t>
            </a:r>
            <a:r>
              <a:rPr lang="nb-NO" altLang="nb-NO" dirty="0" smtClean="0">
                <a:ea typeface="ＭＳ Ｐゴシック" charset="-128"/>
              </a:rPr>
              <a:t>skriving heilt </a:t>
            </a:r>
            <a:r>
              <a:rPr lang="nb-NO" altLang="nb-NO" dirty="0" err="1" smtClean="0">
                <a:ea typeface="ＭＳ Ｐゴシック" charset="-128"/>
              </a:rPr>
              <a:t>frå</a:t>
            </a:r>
            <a:r>
              <a:rPr lang="nb-NO" altLang="nb-NO" dirty="0" smtClean="0">
                <a:ea typeface="ＭＳ Ｐゴシック" charset="-128"/>
              </a:rPr>
              <a:t> barnehage </a:t>
            </a:r>
            <a:r>
              <a:rPr lang="nb-NO" altLang="nb-NO" dirty="0">
                <a:ea typeface="ＭＳ Ｐゴシック" charset="-128"/>
              </a:rPr>
              <a:t>og til og med </a:t>
            </a:r>
            <a:r>
              <a:rPr lang="nb-NO" altLang="nb-NO" dirty="0" err="1" smtClean="0">
                <a:ea typeface="ＭＳ Ｐゴシック" charset="-128"/>
              </a:rPr>
              <a:t>vidaregåande</a:t>
            </a:r>
            <a:r>
              <a:rPr lang="nb-NO" altLang="nb-NO" dirty="0" smtClean="0">
                <a:ea typeface="ＭＳ Ｐゴシック" charset="-128"/>
              </a:rPr>
              <a:t> skule</a:t>
            </a:r>
            <a:r>
              <a:rPr lang="nb-NO" altLang="nb-NO" dirty="0">
                <a:ea typeface="ＭＳ Ｐゴシック" charset="-128"/>
              </a:rPr>
              <a:t>.</a:t>
            </a:r>
          </a:p>
          <a:p>
            <a:endParaRPr lang="nb-NO" altLang="nb-NO" dirty="0">
              <a:ea typeface="ＭＳ Ｐゴシック" charset="-128"/>
            </a:endParaRPr>
          </a:p>
        </p:txBody>
      </p:sp>
      <p:sp>
        <p:nvSpPr>
          <p:cNvPr id="18435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732CB7A-6EA6-404A-BF5F-1BDA6AD9D0B7}" type="slidenum">
              <a:rPr lang="nb-NO" altLang="nb-NO" sz="1200">
                <a:latin typeface="Times" charset="0"/>
              </a:rPr>
              <a:pPr/>
              <a:t>5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 smtClean="0">
                <a:ea typeface="ＭＳ Ｐゴシック" charset="-128"/>
              </a:rPr>
              <a:t>For å nå dette målet jobbar vi med </a:t>
            </a:r>
            <a:r>
              <a:rPr lang="nb-NO" altLang="nb-NO" dirty="0" err="1" smtClean="0">
                <a:ea typeface="ＭＳ Ｐゴシック" charset="-128"/>
              </a:rPr>
              <a:t>følgjande</a:t>
            </a:r>
            <a:r>
              <a:rPr lang="nb-NO" altLang="nb-NO" dirty="0" smtClean="0">
                <a:ea typeface="ＭＳ Ｐゴシック" charset="-128"/>
              </a:rPr>
              <a:t> delmål undervegs: </a:t>
            </a:r>
          </a:p>
          <a:p>
            <a:endParaRPr lang="nn-NO" altLang="nb-NO" dirty="0" smtClean="0">
              <a:latin typeface="Trebuchet MS" charset="0"/>
              <a:ea typeface="ＭＳ Ｐゴシック" charset="-128"/>
            </a:endParaRPr>
          </a:p>
          <a:p>
            <a:r>
              <a:rPr lang="nn-NO" altLang="nb-NO" dirty="0" smtClean="0">
                <a:latin typeface="Trebuchet MS" charset="0"/>
                <a:ea typeface="ＭＳ Ｐゴシック" charset="-128"/>
              </a:rPr>
              <a:t>Arbeidet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med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språkmiljøet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i barnehagen skal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styrkast</a:t>
            </a:r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n-NO" altLang="nb-NO" dirty="0">
                <a:latin typeface="Trebuchet MS" charset="0"/>
                <a:ea typeface="ＭＳ Ｐゴシック" charset="-128"/>
              </a:rPr>
              <a:t>Det skal vere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samanheng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mellom språkarbeidet i barnehage og i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skule </a:t>
            </a:r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n-NO" altLang="nb-NO" dirty="0">
                <a:latin typeface="Trebuchet MS" charset="0"/>
                <a:ea typeface="ＭＳ Ｐゴシック" charset="-128"/>
              </a:rPr>
              <a:t>Kompetansen til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lærarar innan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språk, lesing og skriving skal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styrkast</a:t>
            </a:r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n-NO" altLang="nb-NO" dirty="0">
                <a:latin typeface="Trebuchet MS" charset="0"/>
                <a:ea typeface="ＭＳ Ｐゴシック" charset="-128"/>
              </a:rPr>
              <a:t>Barn og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elevar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som strever med språk, lesing og skriving, skal raskt bli identifisert og </a:t>
            </a:r>
            <a:r>
              <a:rPr lang="nn-NO" altLang="nb-NO" dirty="0" err="1">
                <a:latin typeface="Trebuchet MS" charset="0"/>
                <a:ea typeface="ＭＳ Ｐゴシック" charset="-128"/>
              </a:rPr>
              <a:t>fulgt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 opp med effektive tiltak</a:t>
            </a:r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n-NO" altLang="nb-NO" dirty="0" smtClean="0">
                <a:latin typeface="Trebuchet MS" charset="0"/>
                <a:ea typeface="ＭＳ Ｐゴシック" charset="-128"/>
              </a:rPr>
              <a:t>Talet</a:t>
            </a:r>
            <a:r>
              <a:rPr lang="nn-NO" altLang="nb-NO" baseline="0" dirty="0" smtClean="0">
                <a:latin typeface="Trebuchet MS" charset="0"/>
                <a:ea typeface="ＭＳ Ｐゴシック" charset="-128"/>
              </a:rPr>
              <a:t>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elevar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med svake lese- og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skriveferdigheiter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skal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reduserast</a:t>
            </a:r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n-NO" altLang="nb-NO" dirty="0" smtClean="0">
                <a:latin typeface="Trebuchet MS" charset="0"/>
                <a:ea typeface="ＭＳ Ｐゴシック" charset="-128"/>
              </a:rPr>
              <a:t>Talet</a:t>
            </a:r>
            <a:r>
              <a:rPr lang="nn-NO" altLang="nb-NO" baseline="0" dirty="0" smtClean="0">
                <a:latin typeface="Trebuchet MS" charset="0"/>
                <a:ea typeface="ＭＳ Ｐゴシック" charset="-128"/>
              </a:rPr>
              <a:t>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elevar med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svært gode lese- og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skriveferdigheiter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skal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aukast</a:t>
            </a:r>
            <a:endParaRPr lang="nb-NO" altLang="nb-NO" dirty="0">
              <a:latin typeface="Trebuchet MS" charset="0"/>
              <a:ea typeface="ＭＳ Ｐゴシック" charset="-128"/>
            </a:endParaRPr>
          </a:p>
          <a:p>
            <a:r>
              <a:rPr lang="nn-NO" altLang="nb-NO" dirty="0" smtClean="0">
                <a:latin typeface="Trebuchet MS" charset="0"/>
                <a:ea typeface="ＭＳ Ｐゴシック" charset="-128"/>
              </a:rPr>
              <a:t>Høgt presterande elevar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skal få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dei utfordringane og </a:t>
            </a:r>
            <a:r>
              <a:rPr lang="nn-NO" altLang="nb-NO" dirty="0">
                <a:latin typeface="Trebuchet MS" charset="0"/>
                <a:ea typeface="ＭＳ Ｐゴシック" charset="-128"/>
              </a:rPr>
              <a:t>den </a:t>
            </a:r>
            <a:r>
              <a:rPr lang="nn-NO" altLang="nb-NO" dirty="0" smtClean="0">
                <a:latin typeface="Trebuchet MS" charset="0"/>
                <a:ea typeface="ＭＳ Ｐゴシック" charset="-128"/>
              </a:rPr>
              <a:t>støtta dei treng.</a:t>
            </a:r>
          </a:p>
          <a:p>
            <a:endParaRPr lang="nn-NO" altLang="nb-NO" dirty="0" smtClean="0">
              <a:latin typeface="Trebuchet MS" charset="0"/>
              <a:ea typeface="ＭＳ Ｐゴシック" charset="-128"/>
            </a:endParaRPr>
          </a:p>
          <a:p>
            <a:endParaRPr lang="nb-NO" altLang="nb-NO" dirty="0">
              <a:latin typeface="Trebuchet MS" charset="0"/>
              <a:ea typeface="ＭＳ Ｐゴシック" charset="-128"/>
            </a:endParaRPr>
          </a:p>
          <a:p>
            <a:endParaRPr lang="nb-NO" altLang="nb-NO" dirty="0">
              <a:ea typeface="ＭＳ Ｐゴシック" charset="-128"/>
            </a:endParaRPr>
          </a:p>
        </p:txBody>
      </p:sp>
      <p:sp>
        <p:nvSpPr>
          <p:cNvPr id="2048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D30336D-4854-B04E-B468-7D82B636E0CC}" type="slidenum">
              <a:rPr lang="nb-NO" altLang="nb-NO" sz="1200">
                <a:latin typeface="Times" charset="0"/>
              </a:rPr>
              <a:pPr/>
              <a:t>6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 smtClean="0">
                <a:ea typeface="ＭＳ Ｐゴシック" charset="-128"/>
              </a:rPr>
              <a:t>Dette er tema i Språkløyper for</a:t>
            </a:r>
            <a:r>
              <a:rPr lang="nb-NO" altLang="nb-NO" baseline="0" dirty="0" smtClean="0">
                <a:ea typeface="ＭＳ Ｐゴシック" charset="-128"/>
              </a:rPr>
              <a:t> barnetrinnet. Det overordna målet for Språkløyper er å styrke alle </a:t>
            </a:r>
            <a:r>
              <a:rPr lang="nb-NO" altLang="nb-NO" baseline="0" dirty="0" err="1" smtClean="0">
                <a:ea typeface="ＭＳ Ｐゴシック" charset="-128"/>
              </a:rPr>
              <a:t>elevars</a:t>
            </a:r>
            <a:r>
              <a:rPr lang="nb-NO" altLang="nb-NO" baseline="0" dirty="0" smtClean="0">
                <a:ea typeface="ＭＳ Ｐゴシック" charset="-128"/>
              </a:rPr>
              <a:t> språk, lese- og </a:t>
            </a:r>
            <a:r>
              <a:rPr lang="nb-NO" altLang="nb-NO" baseline="0" dirty="0" err="1" smtClean="0">
                <a:ea typeface="ＭＳ Ｐゴシック" charset="-128"/>
              </a:rPr>
              <a:t>skriveferdigheit</a:t>
            </a:r>
            <a:r>
              <a:rPr lang="nb-NO" altLang="nb-NO" baseline="0" dirty="0" smtClean="0">
                <a:ea typeface="ＭＳ Ｐゴシック" charset="-128"/>
              </a:rPr>
              <a:t>, men </a:t>
            </a:r>
            <a:r>
              <a:rPr lang="nb-NO" altLang="nb-NO" baseline="0" dirty="0" err="1" smtClean="0">
                <a:ea typeface="ＭＳ Ｐゴシック" charset="-128"/>
              </a:rPr>
              <a:t>nokre</a:t>
            </a:r>
            <a:r>
              <a:rPr lang="nb-NO" altLang="nb-NO" baseline="0" dirty="0" smtClean="0">
                <a:ea typeface="ＭＳ Ｐゴシック" charset="-128"/>
              </a:rPr>
              <a:t> grupper vil </a:t>
            </a:r>
            <a:r>
              <a:rPr lang="nb-NO" altLang="nb-NO" baseline="0" dirty="0" err="1" smtClean="0">
                <a:ea typeface="ＭＳ Ｐゴシック" charset="-128"/>
              </a:rPr>
              <a:t>vere</a:t>
            </a:r>
            <a:r>
              <a:rPr lang="nb-NO" altLang="nb-NO" baseline="0" dirty="0" smtClean="0">
                <a:ea typeface="ＭＳ Ｐゴシック" charset="-128"/>
              </a:rPr>
              <a:t> spesielt i fokus.</a:t>
            </a:r>
            <a:endParaRPr lang="nb-NO" altLang="nb-NO" baseline="0" dirty="0" smtClean="0">
              <a:ea typeface="ＭＳ Ｐゴシック" charset="-128"/>
            </a:endParaRPr>
          </a:p>
        </p:txBody>
      </p:sp>
      <p:sp>
        <p:nvSpPr>
          <p:cNvPr id="2253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C2FAEA4-5AE9-0B49-8375-B68BDBAFA693}" type="slidenum">
              <a:rPr lang="nb-NO" altLang="nb-NO" sz="1200">
                <a:latin typeface="Times" charset="0"/>
              </a:rPr>
              <a:pPr/>
              <a:t>7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>
                <a:ea typeface="ＭＳ Ｐゴシック" charset="-128"/>
              </a:rPr>
              <a:t> </a:t>
            </a:r>
            <a:endParaRPr lang="nb-NO" altLang="nb-NO" dirty="0" smtClean="0">
              <a:ea typeface="ＭＳ Ｐゴシック" charset="-128"/>
            </a:endParaRPr>
          </a:p>
          <a:p>
            <a:r>
              <a:rPr lang="nb-NO" altLang="nb-NO" dirty="0" smtClean="0">
                <a:ea typeface="ＭＳ Ｐゴシック" charset="-128"/>
              </a:rPr>
              <a:t>Dette er tema i Språkløyper for</a:t>
            </a:r>
            <a:r>
              <a:rPr lang="nb-NO" altLang="nb-NO" baseline="0" dirty="0" smtClean="0">
                <a:ea typeface="ＭＳ Ｐゴシック" charset="-128"/>
              </a:rPr>
              <a:t> ungdomstrinn og </a:t>
            </a:r>
            <a:r>
              <a:rPr lang="nb-NO" altLang="nb-NO" baseline="0" dirty="0" err="1" smtClean="0">
                <a:ea typeface="ＭＳ Ｐゴシック" charset="-128"/>
              </a:rPr>
              <a:t>vidaregående</a:t>
            </a:r>
            <a:r>
              <a:rPr lang="nb-NO" altLang="nb-NO" baseline="0" dirty="0" smtClean="0">
                <a:ea typeface="ＭＳ Ｐゴシック" charset="-128"/>
              </a:rPr>
              <a:t> skule. </a:t>
            </a:r>
            <a:endParaRPr lang="nb-NO" altLang="nb-NO" baseline="0" dirty="0" smtClean="0">
              <a:ea typeface="ＭＳ Ｐゴシック" charset="-128"/>
            </a:endParaRPr>
          </a:p>
        </p:txBody>
      </p:sp>
      <p:sp>
        <p:nvSpPr>
          <p:cNvPr id="2253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C2FAEA4-5AE9-0B49-8375-B68BDBAFA693}" type="slidenum">
              <a:rPr lang="nb-NO" altLang="nb-NO" sz="1200">
                <a:latin typeface="Times" charset="0"/>
              </a:rPr>
              <a:pPr/>
              <a:t>8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dirty="0" smtClean="0">
                <a:ea typeface="ＭＳ Ｐゴシック" charset="-128"/>
              </a:rPr>
              <a:t>For å nå </a:t>
            </a:r>
            <a:r>
              <a:rPr lang="nb-NO" altLang="nb-NO" dirty="0" err="1" smtClean="0">
                <a:ea typeface="ＭＳ Ｐゴシック" charset="-128"/>
              </a:rPr>
              <a:t>desse</a:t>
            </a:r>
            <a:r>
              <a:rPr lang="nb-NO" altLang="nb-NO" dirty="0" smtClean="0">
                <a:ea typeface="ＭＳ Ｐゴシック" charset="-128"/>
              </a:rPr>
              <a:t> måla,</a:t>
            </a:r>
            <a:r>
              <a:rPr lang="nb-NO" altLang="nb-NO" baseline="0" dirty="0" smtClean="0">
                <a:ea typeface="ＭＳ Ｐゴシック" charset="-128"/>
              </a:rPr>
              <a:t> er Språkløyper konstruert rundt gratis kompetanseutviklingspakker på nett, som blei presentert på </a:t>
            </a:r>
            <a:r>
              <a:rPr lang="nb-NO" altLang="nb-NO" baseline="0" dirty="0" err="1" smtClean="0">
                <a:ea typeface="ＭＳ Ｐゴシック" charset="-128"/>
              </a:rPr>
              <a:t>introduksjonssamlingar</a:t>
            </a:r>
            <a:r>
              <a:rPr lang="nb-NO" altLang="nb-NO" baseline="0" dirty="0" smtClean="0">
                <a:ea typeface="ＭＳ Ｐゴシック" charset="-128"/>
              </a:rPr>
              <a:t>.  </a:t>
            </a:r>
            <a:r>
              <a:rPr lang="nb-NO" altLang="nb-NO" baseline="0" dirty="0" err="1" smtClean="0">
                <a:ea typeface="ＭＳ Ｐゴシック" charset="-128"/>
              </a:rPr>
              <a:t>Desse</a:t>
            </a:r>
            <a:r>
              <a:rPr lang="nb-NO" altLang="nb-NO" baseline="0" dirty="0" smtClean="0">
                <a:ea typeface="ＭＳ Ｐゴシック" charset="-128"/>
              </a:rPr>
              <a:t> pakkene skal </a:t>
            </a:r>
            <a:r>
              <a:rPr lang="nb-NO" altLang="nb-NO" baseline="0" dirty="0" err="1" smtClean="0">
                <a:ea typeface="ＭＳ Ｐゴシック" charset="-128"/>
              </a:rPr>
              <a:t>brukast</a:t>
            </a:r>
            <a:r>
              <a:rPr lang="nb-NO" altLang="nb-NO" baseline="0" dirty="0" smtClean="0">
                <a:ea typeface="ＭＳ Ｐゴシック" charset="-128"/>
              </a:rPr>
              <a:t> på </a:t>
            </a:r>
            <a:r>
              <a:rPr lang="nb-NO" altLang="nb-NO" baseline="0" dirty="0" err="1" smtClean="0">
                <a:ea typeface="ＭＳ Ｐゴシック" charset="-128"/>
              </a:rPr>
              <a:t>skulane</a:t>
            </a:r>
            <a:r>
              <a:rPr lang="nb-NO" altLang="nb-NO" baseline="0" dirty="0" smtClean="0">
                <a:ea typeface="ＭＳ Ｐゴシック" charset="-128"/>
              </a:rPr>
              <a:t> som ei støtte til lokalt utviklingsarbeid. Intensjonen er at arbeid med pakkene kan bidra til lokale </a:t>
            </a:r>
            <a:r>
              <a:rPr lang="nb-NO" altLang="nb-NO" baseline="0" dirty="0" err="1" smtClean="0">
                <a:ea typeface="ＭＳ Ｐゴシック" charset="-128"/>
              </a:rPr>
              <a:t>læringsprosessar</a:t>
            </a:r>
            <a:r>
              <a:rPr lang="nb-NO" altLang="nb-NO" baseline="0" dirty="0" smtClean="0">
                <a:ea typeface="ＭＳ Ｐゴシック" charset="-128"/>
              </a:rPr>
              <a:t> i </a:t>
            </a:r>
            <a:r>
              <a:rPr lang="nb-NO" altLang="nb-NO" baseline="0" dirty="0" err="1" smtClean="0">
                <a:ea typeface="ＭＳ Ｐゴシック" charset="-128"/>
              </a:rPr>
              <a:t>skular</a:t>
            </a:r>
            <a:r>
              <a:rPr lang="nb-NO" altLang="nb-NO" baseline="0" dirty="0" smtClean="0">
                <a:ea typeface="ＭＳ Ｐゴシック" charset="-128"/>
              </a:rPr>
              <a:t> og </a:t>
            </a:r>
            <a:r>
              <a:rPr lang="nb-NO" altLang="nb-NO" baseline="0" dirty="0" err="1" smtClean="0">
                <a:ea typeface="ＭＳ Ｐゴシック" charset="-128"/>
              </a:rPr>
              <a:t>barnehagar</a:t>
            </a:r>
            <a:r>
              <a:rPr lang="nb-NO" altLang="nb-NO" baseline="0" dirty="0" smtClean="0">
                <a:ea typeface="ＭＳ Ｐゴシック" charset="-128"/>
              </a:rPr>
              <a:t> og føre til ei utvikling i den enkelte sin praksis.</a:t>
            </a:r>
          </a:p>
          <a:p>
            <a:endParaRPr lang="nb-NO" altLang="nb-NO" dirty="0" smtClean="0">
              <a:ea typeface="ＭＳ Ｐゴシック" charset="-128"/>
            </a:endParaRPr>
          </a:p>
          <a:p>
            <a:endParaRPr lang="nb-NO" altLang="nb-NO" dirty="0">
              <a:ea typeface="ＭＳ Ｐゴシック" charset="-128"/>
            </a:endParaRPr>
          </a:p>
        </p:txBody>
      </p:sp>
      <p:sp>
        <p:nvSpPr>
          <p:cNvPr id="24579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18AFAA6-7B8E-F54F-AC88-B27E347FD8CF}" type="slidenum">
              <a:rPr lang="nb-NO" altLang="nb-NO" sz="1200">
                <a:latin typeface="Times" charset="0"/>
              </a:rPr>
              <a:pPr/>
              <a:t>9</a:t>
            </a:fld>
            <a:endParaRPr lang="nb-NO" altLang="nb-NO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168650"/>
            <a:ext cx="77724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737658"/>
            <a:ext cx="4642337" cy="1114161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87600" y="1980000"/>
            <a:ext cx="7886700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7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511999"/>
            <a:ext cx="8229600" cy="3384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384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rgbClr val="85B12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737658"/>
            <a:ext cx="4642337" cy="1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85B12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8000" y="1512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2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85B12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000" y="201600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08000" y="1512000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5B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08000" y="201600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9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49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>
            <a:lvl1pPr>
              <a:defRPr sz="1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9123-E204-2F41-B673-3E44145523E1}" type="datetimeFigureOut">
              <a:rPr lang="nb-NO"/>
              <a:pPr>
                <a:defRPr/>
              </a:pPr>
              <a:t>20.05.16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A463-A609-A345-9096-D42AADF3A40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8229600" cy="33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32000" y="4320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91B63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rakloyper.uis.no/" TargetMode="External"/><Relationship Id="rId4" Type="http://schemas.openxmlformats.org/officeDocument/2006/relationships/image" Target="../media/image5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78819"/>
            <a:ext cx="7772400" cy="1102519"/>
          </a:xfrm>
        </p:spPr>
        <p:txBody>
          <a:bodyPr/>
          <a:lstStyle/>
          <a:p>
            <a:r>
              <a:rPr lang="nb-NO" dirty="0" smtClean="0"/>
              <a:t>Språkløyper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b-NO" dirty="0"/>
              <a:t>Nasjonal strategi for språk, </a:t>
            </a:r>
          </a:p>
          <a:p>
            <a:pPr>
              <a:defRPr/>
            </a:pPr>
            <a:r>
              <a:rPr lang="nb-NO" dirty="0"/>
              <a:t>lesing og skriving </a:t>
            </a:r>
            <a:r>
              <a:rPr lang="nb-NO" dirty="0" smtClean="0"/>
              <a:t>2016-2019</a:t>
            </a:r>
          </a:p>
          <a:p>
            <a:pPr>
              <a:defRPr/>
            </a:pPr>
            <a:r>
              <a:rPr lang="nb-NO" dirty="0" err="1"/>
              <a:t>s</a:t>
            </a:r>
            <a:r>
              <a:rPr lang="nb-NO" dirty="0" err="1" smtClean="0"/>
              <a:t>prakloyper.no</a:t>
            </a:r>
            <a:endParaRPr lang="nb-NO" dirty="0" smtClean="0"/>
          </a:p>
          <a:p>
            <a:pPr>
              <a:defRPr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Lokalt på den </a:t>
            </a:r>
            <a:r>
              <a:rPr lang="nb-NO" altLang="nb-NO" sz="3000" dirty="0" smtClean="0">
                <a:latin typeface="Trebuchet MS" charset="0"/>
                <a:ea typeface="ＭＳ Ｐゴシック" charset="-128"/>
                <a:cs typeface="Trebuchet MS" charset="0"/>
              </a:rPr>
              <a:t>enkelte arbeidsplassen</a:t>
            </a:r>
            <a:endParaRPr lang="nb-NO" altLang="nb-NO" sz="3000" dirty="0">
              <a:latin typeface="Trebuchet MS" charset="0"/>
              <a:ea typeface="ＭＳ Ｐゴシック" charset="-128"/>
              <a:cs typeface="Trebuchet MS" charset="0"/>
            </a:endParaRPr>
          </a:p>
          <a:p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I fellestid – med tid til refleksjon i fellestid og i mellom</a:t>
            </a:r>
          </a:p>
          <a:p>
            <a:r>
              <a:rPr lang="nb-NO" altLang="nb-NO" sz="3000" dirty="0" smtClean="0">
                <a:latin typeface="Trebuchet MS" charset="0"/>
                <a:ea typeface="ＭＳ Ｐゴシック" charset="-128"/>
                <a:cs typeface="Trebuchet MS" charset="0"/>
              </a:rPr>
              <a:t>Økter på 45 </a:t>
            </a:r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– 60 minutt </a:t>
            </a:r>
            <a:endParaRPr lang="nb-NO" altLang="nb-NO" sz="3000" dirty="0" smtClean="0">
              <a:latin typeface="Trebuchet MS" charset="0"/>
              <a:ea typeface="ＭＳ Ｐゴシック" charset="-128"/>
              <a:cs typeface="Trebuchet MS" charset="0"/>
            </a:endParaRPr>
          </a:p>
          <a:p>
            <a:r>
              <a:rPr lang="nb-NO" altLang="nb-NO" sz="3000" dirty="0" smtClean="0">
                <a:latin typeface="Trebuchet MS" charset="0"/>
                <a:ea typeface="ＭＳ Ｐゴシック" charset="-128"/>
                <a:cs typeface="Trebuchet MS" charset="0"/>
              </a:rPr>
              <a:t>Hele skoler</a:t>
            </a:r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, team eller faggrupper</a:t>
            </a:r>
          </a:p>
          <a:p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Over lang tid (</a:t>
            </a:r>
            <a:r>
              <a:rPr lang="nb-NO" altLang="nb-NO" sz="3000" dirty="0" smtClean="0">
                <a:latin typeface="Trebuchet MS" charset="0"/>
                <a:ea typeface="ＭＳ Ｐゴシック" charset="-128"/>
                <a:cs typeface="Trebuchet MS" charset="0"/>
              </a:rPr>
              <a:t>spredd </a:t>
            </a:r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over </a:t>
            </a:r>
            <a:r>
              <a:rPr lang="nb-NO" altLang="nb-NO" sz="3000" dirty="0" smtClean="0">
                <a:latin typeface="Trebuchet MS" charset="0"/>
                <a:ea typeface="ＭＳ Ｐゴシック" charset="-128"/>
                <a:cs typeface="Trebuchet MS" charset="0"/>
              </a:rPr>
              <a:t>ett </a:t>
            </a:r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år)</a:t>
            </a:r>
          </a:p>
          <a:p>
            <a:r>
              <a:rPr lang="nb-NO" altLang="nb-NO" sz="3000" dirty="0">
                <a:latin typeface="Trebuchet MS" charset="0"/>
                <a:ea typeface="ＭＳ Ｐゴシック" charset="-128"/>
                <a:cs typeface="Trebuchet MS" charset="0"/>
              </a:rPr>
              <a:t>Mellomarbeid viktig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4000" dirty="0">
                <a:latin typeface="Trebuchet MS" charset="0"/>
                <a:ea typeface="ＭＳ Ｐゴシック" charset="-128"/>
                <a:cs typeface="Trebuchet MS" charset="0"/>
              </a:rPr>
              <a:t>Til bruk i fellesskap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616150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Språkløyper er </a:t>
            </a:r>
            <a:br>
              <a:rPr lang="nb-NO" dirty="0" smtClean="0"/>
            </a:br>
            <a:r>
              <a:rPr lang="nb-NO" dirty="0" smtClean="0"/>
              <a:t>skolebasert kompetanseutvikling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696149"/>
            <a:ext cx="8229600" cy="338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000" i="1" dirty="0" smtClean="0"/>
          </a:p>
          <a:p>
            <a:pPr marL="0" indent="0">
              <a:buNone/>
            </a:pPr>
            <a:r>
              <a:rPr lang="nn-NO" sz="2800" i="1" dirty="0" smtClean="0"/>
              <a:t>”</a:t>
            </a:r>
            <a:r>
              <a:rPr lang="nn-NO" sz="2800" i="1" dirty="0" err="1" smtClean="0"/>
              <a:t>Skolebasert</a:t>
            </a:r>
            <a:r>
              <a:rPr lang="nn-NO" sz="2800" i="1" dirty="0" smtClean="0"/>
              <a:t> </a:t>
            </a:r>
            <a:r>
              <a:rPr lang="nn-NO" sz="2800" i="1" dirty="0"/>
              <a:t>kompetanseutvikling </a:t>
            </a:r>
            <a:r>
              <a:rPr lang="nn-NO" sz="2800" i="1" dirty="0" err="1"/>
              <a:t>innebærer</a:t>
            </a:r>
            <a:r>
              <a:rPr lang="nn-NO" sz="2800" i="1" dirty="0"/>
              <a:t> at skolen, med </a:t>
            </a:r>
            <a:r>
              <a:rPr lang="nn-NO" sz="2800" i="1" dirty="0" err="1"/>
              <a:t>ledelsen</a:t>
            </a:r>
            <a:r>
              <a:rPr lang="nn-NO" sz="2800" i="1" dirty="0"/>
              <a:t> og alle </a:t>
            </a:r>
            <a:r>
              <a:rPr lang="nn-NO" sz="2800" i="1" dirty="0" err="1"/>
              <a:t>ansatte</a:t>
            </a:r>
            <a:r>
              <a:rPr lang="nn-NO" sz="2800" i="1" dirty="0"/>
              <a:t>, deltar i en utviklingsprosess på egen arbeidsplass. </a:t>
            </a:r>
            <a:r>
              <a:rPr lang="nn-NO" sz="2800" i="1" dirty="0" err="1"/>
              <a:t>Hensikten</a:t>
            </a:r>
            <a:r>
              <a:rPr lang="nn-NO" sz="2800" i="1" dirty="0"/>
              <a:t> er å utvide skolens </a:t>
            </a:r>
            <a:r>
              <a:rPr lang="nn-NO" sz="2800" i="1" dirty="0" err="1"/>
              <a:t>samlede</a:t>
            </a:r>
            <a:r>
              <a:rPr lang="nn-NO" sz="2800" i="1" dirty="0"/>
              <a:t> kunnskap, </a:t>
            </a:r>
            <a:r>
              <a:rPr lang="nn-NO" sz="2800" i="1" dirty="0" err="1"/>
              <a:t>holdninger</a:t>
            </a:r>
            <a:r>
              <a:rPr lang="nn-NO" sz="2800" i="1" dirty="0"/>
              <a:t> og ferdigheter når det gjelder læring, undervisning og </a:t>
            </a:r>
            <a:r>
              <a:rPr lang="nn-NO" sz="2800" i="1" dirty="0" smtClean="0"/>
              <a:t>samarbeid” </a:t>
            </a:r>
            <a:r>
              <a:rPr lang="nn-NO" sz="2000" i="1" dirty="0" smtClean="0"/>
              <a:t>(</a:t>
            </a:r>
            <a:r>
              <a:rPr lang="nn-NO" sz="2000" i="1" dirty="0" err="1" smtClean="0"/>
              <a:t>Udir</a:t>
            </a:r>
            <a:r>
              <a:rPr lang="nn-NO" sz="2000" i="1" dirty="0" smtClean="0"/>
              <a:t> 2013)</a:t>
            </a:r>
            <a:endParaRPr lang="nn-NO" sz="28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</p:spPr>
        <p:txBody>
          <a:bodyPr/>
          <a:lstStyle/>
          <a:p>
            <a:r>
              <a:rPr lang="nb-NO" dirty="0" smtClean="0"/>
              <a:t>Kollektiv kompetanseutvikling: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nb-NO" dirty="0"/>
              <a:t>Felles </a:t>
            </a:r>
            <a:r>
              <a:rPr lang="nb-NO" dirty="0" err="1" smtClean="0"/>
              <a:t>visjonar</a:t>
            </a:r>
            <a:endParaRPr lang="nb-NO" sz="2800" dirty="0" smtClean="0"/>
          </a:p>
          <a:p>
            <a:r>
              <a:rPr lang="nb-NO" sz="2800" dirty="0" smtClean="0"/>
              <a:t>God samarbeidskultur</a:t>
            </a:r>
          </a:p>
          <a:p>
            <a:pPr marL="342900" lvl="1" indent="-342900">
              <a:buFont typeface="Arial"/>
              <a:buChar char="•"/>
            </a:pPr>
            <a:r>
              <a:rPr lang="nb-NO" dirty="0" err="1"/>
              <a:t>Forskande</a:t>
            </a:r>
            <a:r>
              <a:rPr lang="nb-NO" dirty="0"/>
              <a:t> </a:t>
            </a:r>
            <a:r>
              <a:rPr lang="nb-NO" dirty="0" smtClean="0"/>
              <a:t>tilnærming</a:t>
            </a:r>
          </a:p>
          <a:p>
            <a:pPr marL="342900" lvl="1" indent="-342900">
              <a:buFont typeface="Arial"/>
              <a:buChar char="•"/>
            </a:pPr>
            <a:r>
              <a:rPr lang="nb-NO" dirty="0" smtClean="0"/>
              <a:t>Kollektivt </a:t>
            </a:r>
            <a:r>
              <a:rPr lang="nb-NO" dirty="0"/>
              <a:t>ansvar for </a:t>
            </a:r>
            <a:r>
              <a:rPr lang="nb-NO" dirty="0" err="1"/>
              <a:t>elevane</a:t>
            </a:r>
            <a:r>
              <a:rPr lang="nb-NO" dirty="0"/>
              <a:t> si læring</a:t>
            </a:r>
          </a:p>
          <a:p>
            <a:pPr marL="0" lvl="1" indent="0">
              <a:buNone/>
            </a:pPr>
            <a:r>
              <a:rPr lang="nb-NO" sz="1350" dirty="0" smtClean="0"/>
              <a:t>(</a:t>
            </a:r>
            <a:r>
              <a:rPr lang="nb-NO" sz="1350" dirty="0"/>
              <a:t>H</a:t>
            </a:r>
            <a:r>
              <a:rPr lang="nb-NO" sz="1350" dirty="0" smtClean="0"/>
              <a:t>elstad 2014)</a:t>
            </a:r>
          </a:p>
          <a:p>
            <a:pPr marL="0" lvl="1" indent="0">
              <a:buNone/>
            </a:pPr>
            <a:endParaRPr lang="nb-NO" sz="1350" dirty="0"/>
          </a:p>
          <a:p>
            <a:pPr marL="0" lvl="1" indent="0">
              <a:buNone/>
            </a:pPr>
            <a:endParaRPr lang="nb-NO" sz="1350" dirty="0"/>
          </a:p>
          <a:p>
            <a:r>
              <a:rPr lang="nb-NO" dirty="0"/>
              <a:t>Læringsfellesskap, </a:t>
            </a:r>
            <a:r>
              <a:rPr lang="nb-NO" dirty="0" err="1"/>
              <a:t>lærarsamarbeid</a:t>
            </a:r>
            <a:r>
              <a:rPr lang="nb-NO" dirty="0"/>
              <a:t> og refleksjon </a:t>
            </a:r>
            <a:r>
              <a:rPr lang="nb-NO" dirty="0" smtClean="0"/>
              <a:t>er både delmål </a:t>
            </a:r>
            <a:r>
              <a:rPr lang="nb-NO" dirty="0"/>
              <a:t>og </a:t>
            </a:r>
            <a:r>
              <a:rPr lang="nb-NO" dirty="0" err="1"/>
              <a:t>verkemiddel</a:t>
            </a:r>
            <a:r>
              <a:rPr lang="nb-NO" dirty="0"/>
              <a:t> i Språkløyper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400" dirty="0" smtClean="0"/>
          </a:p>
          <a:p>
            <a:pPr lvl="1">
              <a:buSzPct val="60000"/>
              <a:buFont typeface="Courier New" charset="0"/>
              <a:buChar char="o"/>
            </a:pPr>
            <a:r>
              <a:rPr lang="nb-NO" dirty="0"/>
              <a:t>Stille spørsmål </a:t>
            </a:r>
          </a:p>
          <a:p>
            <a:pPr lvl="1">
              <a:buSzPct val="60000"/>
              <a:buFont typeface="Courier New" charset="0"/>
              <a:buChar char="o"/>
            </a:pPr>
            <a:r>
              <a:rPr lang="nb-NO" dirty="0"/>
              <a:t>Drøfte </a:t>
            </a:r>
            <a:r>
              <a:rPr lang="nb-NO" dirty="0" err="1"/>
              <a:t>metodeval</a:t>
            </a:r>
            <a:endParaRPr lang="nb-NO" dirty="0"/>
          </a:p>
          <a:p>
            <a:pPr lvl="1">
              <a:buSzPct val="60000"/>
              <a:buFont typeface="Courier New" charset="0"/>
              <a:buChar char="o"/>
            </a:pPr>
            <a:r>
              <a:rPr lang="nb-NO" dirty="0"/>
              <a:t>Reflektere over praksis og </a:t>
            </a:r>
            <a:r>
              <a:rPr lang="nb-NO" dirty="0" err="1" smtClean="0"/>
              <a:t>erfaringar</a:t>
            </a:r>
            <a:endParaRPr lang="nb-NO" dirty="0" smtClean="0"/>
          </a:p>
          <a:p>
            <a:pPr lvl="1">
              <a:buSzPct val="60000"/>
              <a:buFont typeface="Courier New" charset="0"/>
              <a:buChar char="o"/>
            </a:pPr>
            <a:r>
              <a:rPr lang="nb-NO" dirty="0" smtClean="0"/>
              <a:t>Utvikle </a:t>
            </a:r>
            <a:r>
              <a:rPr lang="nb-NO" dirty="0" err="1" smtClean="0"/>
              <a:t>utforskande</a:t>
            </a:r>
            <a:r>
              <a:rPr lang="nb-NO" dirty="0" smtClean="0"/>
              <a:t> samtalekultur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59229" y="432000"/>
            <a:ext cx="8302371" cy="993775"/>
          </a:xfrm>
        </p:spPr>
        <p:txBody>
          <a:bodyPr>
            <a:noAutofit/>
          </a:bodyPr>
          <a:lstStyle/>
          <a:p>
            <a:r>
              <a:rPr lang="nb-NO" dirty="0" smtClean="0"/>
              <a:t>Refleksjon som metode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0"/>
            <a:ext cx="8241737" cy="5151085"/>
          </a:xfrm>
        </p:spPr>
      </p:pic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innhold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altLang="nb-NO" sz="2400" dirty="0" smtClean="0">
                <a:latin typeface="Trebuchet MS" charset="0"/>
                <a:ea typeface="ＭＳ Ｐゴシック" charset="-128"/>
                <a:cs typeface="Trebuchet MS" charset="0"/>
              </a:rPr>
              <a:t>Introduksjonssamling april og mai </a:t>
            </a:r>
          </a:p>
          <a:p>
            <a:pPr>
              <a:defRPr/>
            </a:pPr>
            <a:endParaRPr lang="nb-NO" altLang="nb-NO" sz="1400" dirty="0" smtClean="0">
              <a:latin typeface="Trebuchet MS" charset="0"/>
              <a:ea typeface="ＭＳ Ｐゴシック" charset="-128"/>
              <a:cs typeface="Trebuchet MS" charset="0"/>
            </a:endParaRPr>
          </a:p>
          <a:p>
            <a:pPr>
              <a:defRPr/>
            </a:pPr>
            <a:r>
              <a:rPr lang="nb-NO" altLang="nb-NO" sz="2400" dirty="0" smtClean="0">
                <a:latin typeface="Trebuchet MS" charset="0"/>
                <a:ea typeface="ＭＳ Ｐゴシック" charset="-128"/>
                <a:cs typeface="Trebuchet MS" charset="0"/>
              </a:rPr>
              <a:t>Forberedelser på skoler i mai og juni</a:t>
            </a:r>
          </a:p>
          <a:p>
            <a:pPr>
              <a:defRPr/>
            </a:pPr>
            <a:endParaRPr lang="nb-NO" altLang="nb-NO" sz="1400" dirty="0">
              <a:latin typeface="Trebuchet MS" charset="0"/>
              <a:ea typeface="ＭＳ Ｐゴシック" charset="-128"/>
              <a:cs typeface="Trebuchet MS" charset="0"/>
            </a:endParaRPr>
          </a:p>
          <a:p>
            <a:pPr>
              <a:defRPr/>
            </a:pPr>
            <a:r>
              <a:rPr lang="nb-NO" altLang="nb-NO" sz="2400" dirty="0">
                <a:latin typeface="Trebuchet MS" charset="0"/>
                <a:ea typeface="ＭＳ Ｐゴシック" charset="-128"/>
                <a:cs typeface="Trebuchet MS" charset="0"/>
              </a:rPr>
              <a:t>Oppstart </a:t>
            </a:r>
            <a:r>
              <a:rPr lang="nb-NO" altLang="nb-NO" sz="2400" dirty="0" smtClean="0">
                <a:latin typeface="Trebuchet MS" charset="0"/>
                <a:ea typeface="ＭＳ Ｐゴシック" charset="-128"/>
                <a:cs typeface="Trebuchet MS" charset="0"/>
              </a:rPr>
              <a:t>august – september, </a:t>
            </a:r>
            <a:r>
              <a:rPr lang="nb-NO" altLang="nb-NO" sz="2400" dirty="0" err="1" smtClean="0">
                <a:latin typeface="Trebuchet MS" charset="0"/>
                <a:ea typeface="ＭＳ Ｐゴシック" charset="-128"/>
                <a:cs typeface="Trebuchet MS" charset="0"/>
              </a:rPr>
              <a:t>ca</a:t>
            </a:r>
            <a:r>
              <a:rPr lang="nb-NO" altLang="nb-NO" sz="2400" dirty="0" smtClean="0">
                <a:latin typeface="Trebuchet MS" charset="0"/>
                <a:ea typeface="ＭＳ Ｐゴシック" charset="-128"/>
                <a:cs typeface="Trebuchet MS" charset="0"/>
              </a:rPr>
              <a:t> ei økt hver måned, evt. flere økter på en planleggingsdag om høsten</a:t>
            </a:r>
          </a:p>
          <a:p>
            <a:pPr>
              <a:defRPr/>
            </a:pPr>
            <a:endParaRPr lang="nb-NO" altLang="nb-NO" sz="1400" dirty="0" smtClean="0">
              <a:latin typeface="Trebuchet MS" charset="0"/>
              <a:ea typeface="ＭＳ Ｐゴシック" charset="-128"/>
              <a:cs typeface="Trebuchet MS" charset="0"/>
            </a:endParaRPr>
          </a:p>
          <a:p>
            <a:pPr>
              <a:defRPr/>
            </a:pPr>
            <a:r>
              <a:rPr lang="nb-NO" altLang="nb-NO" sz="2400" dirty="0" smtClean="0">
                <a:latin typeface="Trebuchet MS" charset="0"/>
                <a:ea typeface="ＭＳ Ｐゴシック" charset="-128"/>
                <a:cs typeface="Trebuchet MS" charset="0"/>
              </a:rPr>
              <a:t>Mellomarbeid i team og/eller individuelt hver måned</a:t>
            </a:r>
          </a:p>
          <a:p>
            <a:pPr marL="0" indent="0">
              <a:buNone/>
              <a:defRPr/>
            </a:pPr>
            <a:endParaRPr lang="nb-NO" altLang="nb-NO" sz="2000" dirty="0">
              <a:latin typeface="Trebuchet MS" charset="0"/>
              <a:ea typeface="ＭＳ Ｐゴシック" charset="-128"/>
              <a:cs typeface="Trebuchet MS" charset="0"/>
            </a:endParaRPr>
          </a:p>
          <a:p>
            <a:pPr marL="0" indent="0">
              <a:buNone/>
              <a:defRPr/>
            </a:pPr>
            <a:endParaRPr lang="nb-NO" altLang="nb-NO" sz="2000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  <p:sp>
        <p:nvSpPr>
          <p:cNvPr id="3993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>
                <a:latin typeface="Trebuchet MS" charset="0"/>
                <a:ea typeface="ＭＳ Ｐゴシック" charset="-128"/>
                <a:cs typeface="Trebuchet MS" charset="0"/>
              </a:rPr>
              <a:t>Forslag til </a:t>
            </a:r>
            <a:r>
              <a:rPr lang="nb-NO" altLang="nb-NO" dirty="0" err="1">
                <a:latin typeface="Trebuchet MS" charset="0"/>
                <a:ea typeface="ＭＳ Ｐゴシック" charset="-128"/>
                <a:cs typeface="Trebuchet MS" charset="0"/>
              </a:rPr>
              <a:t>å</a:t>
            </a:r>
            <a:r>
              <a:rPr lang="nb-NO" altLang="nb-NO" dirty="0" err="1" smtClean="0">
                <a:latin typeface="Trebuchet MS" charset="0"/>
                <a:ea typeface="ＭＳ Ｐゴシック" charset="-128"/>
                <a:cs typeface="Trebuchet MS" charset="0"/>
              </a:rPr>
              <a:t>rshjul</a:t>
            </a:r>
            <a:r>
              <a:rPr lang="nb-NO" altLang="nb-NO" dirty="0" smtClean="0">
                <a:latin typeface="Trebuchet MS" charset="0"/>
                <a:ea typeface="ＭＳ Ｐゴシック" charset="-128"/>
                <a:cs typeface="Trebuchet MS" charset="0"/>
              </a:rPr>
              <a:t> </a:t>
            </a:r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439214"/>
              </p:ext>
            </p:extLst>
          </p:nvPr>
        </p:nvGraphicFramePr>
        <p:xfrm>
          <a:off x="265153" y="671765"/>
          <a:ext cx="8676535" cy="43719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5307"/>
                <a:gridCol w="1735307"/>
                <a:gridCol w="1735307"/>
                <a:gridCol w="1735307"/>
                <a:gridCol w="1735307"/>
              </a:tblGrid>
              <a:tr h="622932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Lese- og Skrivesenteret</a:t>
                      </a:r>
                      <a:endParaRPr lang="nb-NO" sz="1500" dirty="0"/>
                    </a:p>
                  </a:txBody>
                  <a:tcPr>
                    <a:solidFill>
                      <a:srgbClr val="85B1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Skoleledere</a:t>
                      </a:r>
                      <a:endParaRPr lang="nb-NO" sz="1600" dirty="0"/>
                    </a:p>
                  </a:txBody>
                  <a:tcPr>
                    <a:solidFill>
                      <a:srgbClr val="85B1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Lærer </a:t>
                      </a:r>
                      <a:endParaRPr lang="nb-NO" sz="1600" dirty="0"/>
                    </a:p>
                  </a:txBody>
                  <a:tcPr>
                    <a:solidFill>
                      <a:srgbClr val="85B1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Lærers undervisning</a:t>
                      </a:r>
                      <a:endParaRPr lang="nb-NO" sz="1600" dirty="0"/>
                    </a:p>
                  </a:txBody>
                  <a:tcPr>
                    <a:solidFill>
                      <a:srgbClr val="85B1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Elevens læring</a:t>
                      </a:r>
                      <a:endParaRPr lang="nb-NO" sz="1600" dirty="0"/>
                    </a:p>
                  </a:txBody>
                  <a:tcPr>
                    <a:solidFill>
                      <a:srgbClr val="85B126"/>
                    </a:solidFill>
                  </a:tcPr>
                </a:tc>
              </a:tr>
              <a:tr h="3485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Gir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f</a:t>
                      </a: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aglig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støtte i form av n</a:t>
                      </a: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ett-ressurser</a:t>
                      </a:r>
                    </a:p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Leder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utviklings-arbeid på egen arbeids-plass </a:t>
                      </a:r>
                    </a:p>
                    <a:p>
                      <a:pPr lvl="0"/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basert på nett-ressursene</a:t>
                      </a:r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Identifiserer utviklings-potensiale i egen praksis.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Tilegner seg ny forskningsbasert kunnskap 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i møte med nett-ressursene, diskuterer og reflekterer sammen med kollegaer.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Oversetter nye teorier og prinsipper til praktisk undervisning.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lvl="0"/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Prøver ut i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praksis. </a:t>
                      </a:r>
                    </a:p>
                    <a:p>
                      <a:pPr lvl="0"/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lvl="0"/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Evaluerer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og justerer før ny undervisnings-praksis blir etablert</a:t>
                      </a:r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Økt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lese- og skrive-</a:t>
                      </a:r>
                    </a:p>
                    <a:p>
                      <a:pPr lvl="0"/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kompetanse</a:t>
                      </a:r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  <a:p>
                      <a:pPr lvl="0"/>
                      <a:endParaRPr lang="nb-NO" sz="160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lvl="0"/>
                      <a:r>
                        <a:rPr lang="nb-NO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Bedre</a:t>
                      </a:r>
                      <a:r>
                        <a:rPr lang="nb-NO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lærings-utbytte</a:t>
                      </a:r>
                    </a:p>
                    <a:p>
                      <a:endParaRPr lang="nb-N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il høyre 5"/>
          <p:cNvSpPr/>
          <p:nvPr/>
        </p:nvSpPr>
        <p:spPr>
          <a:xfrm>
            <a:off x="1747234" y="2496103"/>
            <a:ext cx="216024" cy="144016"/>
          </a:xfrm>
          <a:prstGeom prst="rightArrow">
            <a:avLst/>
          </a:prstGeom>
          <a:solidFill>
            <a:srgbClr val="84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Pil høyre 13"/>
          <p:cNvSpPr/>
          <p:nvPr/>
        </p:nvSpPr>
        <p:spPr>
          <a:xfrm>
            <a:off x="3491841" y="2496103"/>
            <a:ext cx="216024" cy="144016"/>
          </a:xfrm>
          <a:prstGeom prst="rightArrow">
            <a:avLst/>
          </a:prstGeom>
          <a:solidFill>
            <a:srgbClr val="84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Pil høyre 17"/>
          <p:cNvSpPr/>
          <p:nvPr/>
        </p:nvSpPr>
        <p:spPr>
          <a:xfrm>
            <a:off x="5236449" y="2496103"/>
            <a:ext cx="216024" cy="144016"/>
          </a:xfrm>
          <a:prstGeom prst="rightArrow">
            <a:avLst/>
          </a:prstGeom>
          <a:solidFill>
            <a:srgbClr val="84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9" name="Pil høyre 18"/>
          <p:cNvSpPr/>
          <p:nvPr/>
        </p:nvSpPr>
        <p:spPr>
          <a:xfrm>
            <a:off x="6938472" y="2496103"/>
            <a:ext cx="216024" cy="144016"/>
          </a:xfrm>
          <a:prstGeom prst="rightArrow">
            <a:avLst/>
          </a:prstGeom>
          <a:solidFill>
            <a:srgbClr val="84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err="1" smtClean="0"/>
              <a:t>utfordringar</a:t>
            </a:r>
            <a:r>
              <a:rPr lang="nb-NO" dirty="0" smtClean="0"/>
              <a:t> med språk, lesing og skriving har vi erfart at våre </a:t>
            </a:r>
            <a:r>
              <a:rPr lang="nb-NO" dirty="0" err="1" smtClean="0"/>
              <a:t>elevar</a:t>
            </a:r>
            <a:r>
              <a:rPr lang="nb-NO" dirty="0" smtClean="0"/>
              <a:t> har?</a:t>
            </a:r>
          </a:p>
          <a:p>
            <a:r>
              <a:rPr lang="nb-NO" dirty="0" smtClean="0"/>
              <a:t>Kva </a:t>
            </a:r>
            <a:r>
              <a:rPr lang="nb-NO" dirty="0" err="1" smtClean="0"/>
              <a:t>erfaringar</a:t>
            </a:r>
            <a:r>
              <a:rPr lang="nb-NO" dirty="0" smtClean="0"/>
              <a:t> har vi på vår skole med å drøfte undervisning og samarbeide om praksisutprøving?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Oppstartsrefleksjon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Adressen er </a:t>
            </a:r>
            <a:r>
              <a:rPr lang="nb-NO" dirty="0" err="1"/>
              <a:t>Facebook.com</a:t>
            </a:r>
            <a:r>
              <a:rPr lang="nb-NO" dirty="0"/>
              <a:t>/</a:t>
            </a:r>
            <a:r>
              <a:rPr lang="nb-NO" dirty="0" err="1"/>
              <a:t>sprakloyper</a:t>
            </a:r>
            <a:r>
              <a:rPr lang="nb-NO" dirty="0" smtClean="0"/>
              <a:t>/.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Følg oss på </a:t>
            </a:r>
            <a:r>
              <a:rPr lang="nb-NO" dirty="0" err="1" smtClean="0"/>
              <a:t>Facebook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38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8634" y="411511"/>
            <a:ext cx="7944097" cy="1345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3200" dirty="0"/>
              <a:t>Nasjonal strategi for språk, lesing og skriving </a:t>
            </a:r>
            <a:r>
              <a:rPr lang="nb-NO" sz="2250" dirty="0"/>
              <a:t/>
            </a:r>
            <a:br>
              <a:rPr lang="nb-NO" sz="2250" dirty="0"/>
            </a:br>
            <a:r>
              <a:rPr lang="nb-NO" sz="2400" dirty="0"/>
              <a:t>(</a:t>
            </a:r>
            <a:r>
              <a:rPr lang="nb-NO" sz="2400" dirty="0" smtClean="0"/>
              <a:t>2016-2019)</a:t>
            </a:r>
            <a:endParaRPr lang="nb-NO" sz="2400" dirty="0"/>
          </a:p>
        </p:txBody>
      </p:sp>
      <p:sp>
        <p:nvSpPr>
          <p:cNvPr id="16386" name="Undertittel 2"/>
          <p:cNvSpPr>
            <a:spLocks noGrp="1"/>
          </p:cNvSpPr>
          <p:nvPr>
            <p:ph idx="1"/>
          </p:nvPr>
        </p:nvSpPr>
        <p:spPr>
          <a:xfrm>
            <a:off x="5035138" y="1757029"/>
            <a:ext cx="3467593" cy="2593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sz="2400" i="1" dirty="0" smtClean="0"/>
              <a:t>”</a:t>
            </a:r>
            <a:r>
              <a:rPr lang="nn-NO" sz="2400" i="1" dirty="0"/>
              <a:t>Gode </a:t>
            </a:r>
            <a:r>
              <a:rPr lang="nn-NO" sz="2400" i="1" dirty="0" smtClean="0"/>
              <a:t>språklege ferdigheiter er avgjerande – for leik og læring i barnehagen, for lesing, skriving og læring i skulealder, og for moglegheitene den enkelte har til å nå måla sine og utvikle potensialet sitt.”</a:t>
            </a:r>
          </a:p>
          <a:p>
            <a:pPr marL="0" indent="0">
              <a:buNone/>
            </a:pPr>
            <a:endParaRPr lang="nn-NO" altLang="nb-NO" sz="1350" i="1" dirty="0">
              <a:solidFill>
                <a:srgbClr val="008000"/>
              </a:solidFill>
              <a:latin typeface="Trebuchet MS" charset="0"/>
              <a:ea typeface="ＭＳ Ｐゴシック" charset="-128"/>
              <a:cs typeface="Trebuchet MS" charset="0"/>
            </a:endParaRPr>
          </a:p>
          <a:p>
            <a:pPr marL="0" indent="0">
              <a:buNone/>
            </a:pPr>
            <a:endParaRPr lang="nb-NO" altLang="nb-NO" sz="1350" dirty="0">
              <a:latin typeface="Trebuchet MS" charset="0"/>
              <a:ea typeface="ＭＳ Ｐゴシック" charset="-128"/>
              <a:cs typeface="Trebuchet MS" charset="0"/>
            </a:endParaRPr>
          </a:p>
          <a:p>
            <a:pPr lvl="1"/>
            <a:endParaRPr lang="nb-NO" altLang="nb-NO" sz="1125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  <p:sp>
        <p:nvSpPr>
          <p:cNvPr id="16387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1615679" y="2031690"/>
            <a:ext cx="2212181" cy="2318854"/>
          </a:xfrm>
        </p:spPr>
        <p:txBody>
          <a:bodyPr/>
          <a:lstStyle/>
          <a:p>
            <a:endParaRPr lang="nb-NO" altLang="nb-NO">
              <a:latin typeface="Trebuchet MS" charset="0"/>
              <a:ea typeface="ＭＳ Ｐゴシック" charset="-128"/>
              <a:cs typeface="Trebuchet MS" charset="0"/>
            </a:endParaRPr>
          </a:p>
        </p:txBody>
      </p:sp>
      <p:pic>
        <p:nvPicPr>
          <p:cNvPr id="16388" name="Plassholder for innhold 8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634" y="1757029"/>
            <a:ext cx="3891861" cy="2593515"/>
          </a:xfrm>
        </p:spPr>
      </p:pic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13" y="477068"/>
            <a:ext cx="5118651" cy="4339269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PIRLS 2011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Trebuchet MS" charset="0"/>
                <a:ea typeface="ＭＳ Ｐゴシック" charset="-128"/>
                <a:cs typeface="Trebuchet MS" charset="0"/>
              </a:rPr>
              <a:t>Utfordringer</a:t>
            </a:r>
          </a:p>
        </p:txBody>
      </p:sp>
      <p:sp>
        <p:nvSpPr>
          <p:cNvPr id="15362" name="Plassholder for innhold 2"/>
          <p:cNvSpPr>
            <a:spLocks noGrp="1"/>
          </p:cNvSpPr>
          <p:nvPr>
            <p:ph sz="half" idx="1"/>
          </p:nvPr>
        </p:nvSpPr>
        <p:spPr>
          <a:xfrm>
            <a:off x="431999" y="1174069"/>
            <a:ext cx="4043747" cy="3969431"/>
          </a:xfrm>
          <a:ln w="9525"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nb-NO" altLang="nb-NO" sz="1600" dirty="0">
                <a:ea typeface="ＭＳ Ｐゴシック" charset="-128"/>
                <a:cs typeface="Trebuchet MS" charset="0"/>
              </a:rPr>
              <a:t>16 % av norske 15-åringer under kritisk grense i </a:t>
            </a:r>
            <a:r>
              <a:rPr lang="nb-NO" altLang="nb-NO" sz="1600" dirty="0" smtClean="0">
                <a:ea typeface="ＭＳ Ｐゴシック" charset="-128"/>
                <a:cs typeface="Trebuchet MS" charset="0"/>
              </a:rPr>
              <a:t>lesing i PISA</a:t>
            </a:r>
          </a:p>
          <a:p>
            <a:pPr marL="0" indent="0">
              <a:buNone/>
            </a:pPr>
            <a:endParaRPr lang="nb-NO" altLang="nb-NO" sz="1050" dirty="0">
              <a:ea typeface="ＭＳ Ｐゴシック" charset="-128"/>
              <a:cs typeface="Trebuchet MS" charset="0"/>
            </a:endParaRPr>
          </a:p>
          <a:p>
            <a:r>
              <a:rPr lang="nb-NO" altLang="nb-NO" sz="1600" dirty="0" smtClean="0">
                <a:ea typeface="ＭＳ Ｐゴシック" charset="-128"/>
                <a:cs typeface="Trebuchet MS" charset="0"/>
              </a:rPr>
              <a:t>Guttene </a:t>
            </a:r>
            <a:r>
              <a:rPr lang="nb-NO" altLang="nb-NO" sz="1600" dirty="0">
                <a:ea typeface="ＭＳ Ｐゴシック" charset="-128"/>
                <a:cs typeface="Trebuchet MS" charset="0"/>
              </a:rPr>
              <a:t>skårer lavere </a:t>
            </a:r>
            <a:r>
              <a:rPr lang="nb-NO" altLang="nb-NO" sz="1600" dirty="0" smtClean="0">
                <a:ea typeface="ＭＳ Ｐゴシック" charset="-128"/>
                <a:cs typeface="Trebuchet MS" charset="0"/>
              </a:rPr>
              <a:t>enn jentene</a:t>
            </a:r>
          </a:p>
          <a:p>
            <a:pPr marL="0" indent="0">
              <a:buNone/>
            </a:pPr>
            <a:endParaRPr lang="nb-NO" altLang="nb-NO" sz="1050" dirty="0">
              <a:ea typeface="ＭＳ Ｐゴシック" charset="-128"/>
              <a:cs typeface="Trebuchet MS" charset="0"/>
            </a:endParaRPr>
          </a:p>
          <a:p>
            <a:r>
              <a:rPr lang="nb-NO" altLang="nb-NO" sz="1600" dirty="0">
                <a:ea typeface="ＭＳ Ｐゴシック" charset="-128"/>
                <a:cs typeface="Trebuchet MS" charset="0"/>
              </a:rPr>
              <a:t>Frafallet i videregående skole er stabilt: </a:t>
            </a:r>
            <a:endParaRPr lang="nb-NO" altLang="nb-NO" sz="1600" dirty="0" smtClean="0">
              <a:ea typeface="ＭＳ Ｐゴシック" charset="-128"/>
              <a:cs typeface="Trebuchet MS" charset="0"/>
            </a:endParaRPr>
          </a:p>
          <a:p>
            <a:pPr lvl="1"/>
            <a:r>
              <a:rPr lang="nb-NO" altLang="nb-NO" sz="1400" dirty="0" smtClean="0">
                <a:ea typeface="ＭＳ Ｐゴシック" charset="-128"/>
                <a:cs typeface="Trebuchet MS" charset="0"/>
              </a:rPr>
              <a:t>30 </a:t>
            </a:r>
            <a:r>
              <a:rPr lang="nb-NO" altLang="nb-NO" sz="1400" dirty="0">
                <a:ea typeface="ＭＳ Ｐゴシック" charset="-128"/>
                <a:cs typeface="Trebuchet MS" charset="0"/>
              </a:rPr>
              <a:t>% har ikke fullført etter fem år</a:t>
            </a:r>
            <a:r>
              <a:rPr lang="nb-NO" altLang="nb-NO" sz="1400" dirty="0" smtClean="0">
                <a:ea typeface="ＭＳ Ｐゴシック" charset="-128"/>
                <a:cs typeface="Trebuchet MS" charset="0"/>
              </a:rPr>
              <a:t>.</a:t>
            </a:r>
          </a:p>
          <a:p>
            <a:pPr marL="457200" lvl="1" indent="0">
              <a:buNone/>
            </a:pPr>
            <a:endParaRPr lang="nb-NO" altLang="nb-NO" sz="1050" dirty="0">
              <a:ea typeface="ＭＳ Ｐゴシック" charset="-128"/>
              <a:cs typeface="Trebuchet MS" charset="0"/>
            </a:endParaRPr>
          </a:p>
          <a:p>
            <a:r>
              <a:rPr lang="nb-NO" altLang="nb-NO" sz="1600" dirty="0" smtClean="0">
                <a:ea typeface="ＭＳ Ｐゴシック" charset="-128"/>
                <a:cs typeface="Trebuchet MS" charset="0"/>
              </a:rPr>
              <a:t>Høgt </a:t>
            </a:r>
            <a:r>
              <a:rPr lang="nb-NO" altLang="nb-NO" sz="1600" dirty="0">
                <a:ea typeface="ＭＳ Ｐゴシック" charset="-128"/>
                <a:cs typeface="Trebuchet MS" charset="0"/>
              </a:rPr>
              <a:t>presterende </a:t>
            </a:r>
            <a:r>
              <a:rPr lang="nb-NO" altLang="nb-NO" sz="1600" dirty="0" smtClean="0">
                <a:ea typeface="ＭＳ Ｐゴシック" charset="-128"/>
                <a:cs typeface="Trebuchet MS" charset="0"/>
              </a:rPr>
              <a:t>elever </a:t>
            </a:r>
            <a:r>
              <a:rPr lang="nb-NO" altLang="nb-NO" sz="1600" dirty="0">
                <a:ea typeface="ＭＳ Ｐゴシック" charset="-128"/>
                <a:cs typeface="Trebuchet MS" charset="0"/>
              </a:rPr>
              <a:t>får </a:t>
            </a:r>
            <a:r>
              <a:rPr lang="nb-NO" altLang="nb-NO" sz="1600" dirty="0" smtClean="0">
                <a:ea typeface="ＭＳ Ｐゴシック" charset="-128"/>
                <a:cs typeface="Trebuchet MS" charset="0"/>
              </a:rPr>
              <a:t>ikke nok stimulans</a:t>
            </a:r>
          </a:p>
          <a:p>
            <a:pPr marL="0" indent="0">
              <a:buNone/>
            </a:pPr>
            <a:endParaRPr lang="nb-NO" altLang="nb-NO" sz="1050" dirty="0">
              <a:ea typeface="ＭＳ Ｐゴシック" charset="-128"/>
              <a:cs typeface="Trebuchet MS" charset="0"/>
            </a:endParaRPr>
          </a:p>
          <a:p>
            <a:r>
              <a:rPr lang="nb-NO" altLang="nb-NO" sz="1600" dirty="0">
                <a:ea typeface="ＭＳ Ｐゴシック" charset="-128"/>
                <a:cs typeface="Trebuchet MS" charset="0"/>
              </a:rPr>
              <a:t>12,3 % av voksne hadde leseferdigheter på eller under nivå </a:t>
            </a:r>
            <a:r>
              <a:rPr lang="nb-NO" altLang="nb-NO" sz="1600" dirty="0" smtClean="0">
                <a:ea typeface="ＭＳ Ｐゴシック" charset="-128"/>
                <a:cs typeface="Trebuchet MS" charset="0"/>
              </a:rPr>
              <a:t>1 i PIIAC</a:t>
            </a:r>
          </a:p>
          <a:p>
            <a:pPr marL="0" indent="0">
              <a:buNone/>
            </a:pPr>
            <a:endParaRPr lang="nb-NO" altLang="nb-NO" sz="1050" dirty="0">
              <a:ea typeface="ＭＳ Ｐゴシック" charset="-128"/>
              <a:cs typeface="Trebuchet MS" charset="0"/>
            </a:endParaRPr>
          </a:p>
          <a:p>
            <a:r>
              <a:rPr lang="nb-NO" altLang="nb-NO" sz="1600" dirty="0">
                <a:ea typeface="ＭＳ Ｐゴシック" charset="-128"/>
                <a:cs typeface="Trebuchet MS" charset="0"/>
              </a:rPr>
              <a:t>3-6 % av befolkningen har dysleksi </a:t>
            </a:r>
            <a:r>
              <a:rPr lang="nb-NO" altLang="nb-NO" sz="1400" dirty="0" smtClean="0">
                <a:ea typeface="ＭＳ Ｐゴシック" charset="-128"/>
                <a:cs typeface="Trebuchet MS" charset="0"/>
              </a:rPr>
              <a:t>(</a:t>
            </a:r>
            <a:r>
              <a:rPr lang="nb-NO" altLang="nb-NO" sz="1400" dirty="0" err="1">
                <a:ea typeface="ＭＳ Ｐゴシック" charset="-128"/>
                <a:cs typeface="Trebuchet MS" charset="0"/>
              </a:rPr>
              <a:t>Hulme</a:t>
            </a:r>
            <a:r>
              <a:rPr lang="nb-NO" altLang="nb-NO" sz="1400" dirty="0">
                <a:ea typeface="ＭＳ Ｐゴシック" charset="-128"/>
                <a:cs typeface="Trebuchet MS" charset="0"/>
              </a:rPr>
              <a:t> &amp; </a:t>
            </a:r>
            <a:r>
              <a:rPr lang="nb-NO" altLang="nb-NO" sz="1400" dirty="0" err="1">
                <a:ea typeface="ＭＳ Ｐゴシック" charset="-128"/>
                <a:cs typeface="Trebuchet MS" charset="0"/>
              </a:rPr>
              <a:t>Snowling</a:t>
            </a:r>
            <a:r>
              <a:rPr lang="nb-NO" altLang="nb-NO" sz="1400" dirty="0">
                <a:ea typeface="ＭＳ Ｐゴシック" charset="-128"/>
                <a:cs typeface="Trebuchet MS" charset="0"/>
              </a:rPr>
              <a:t>, 2009)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5134774" y="1174069"/>
            <a:ext cx="2985496" cy="3394472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134774" y="447283"/>
          <a:ext cx="2788478" cy="435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tel 1"/>
          <p:cNvSpPr>
            <a:spLocks noGrp="1"/>
          </p:cNvSpPr>
          <p:nvPr>
            <p:ph type="title"/>
          </p:nvPr>
        </p:nvSpPr>
        <p:spPr>
          <a:xfrm>
            <a:off x="1409132" y="710701"/>
            <a:ext cx="5916008" cy="1098221"/>
          </a:xfrm>
        </p:spPr>
        <p:txBody>
          <a:bodyPr>
            <a:normAutofit/>
          </a:bodyPr>
          <a:lstStyle/>
          <a:p>
            <a:r>
              <a:rPr lang="nb-NO" altLang="nb-NO" dirty="0" smtClean="0">
                <a:latin typeface="Trebuchet MS" charset="0"/>
                <a:ea typeface="ＭＳ Ｐゴシック" charset="-128"/>
                <a:cs typeface="Trebuchet MS" charset="0"/>
              </a:rPr>
              <a:t>MÅL</a:t>
            </a:r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09131" y="1364198"/>
            <a:ext cx="5631656" cy="3292078"/>
          </a:xfrm>
        </p:spPr>
        <p:txBody>
          <a:bodyPr/>
          <a:lstStyle/>
          <a:p>
            <a:pPr marL="0" indent="0">
              <a:buNone/>
              <a:defRPr/>
            </a:pPr>
            <a:endParaRPr lang="nb-NO" dirty="0" smtClean="0"/>
          </a:p>
          <a:p>
            <a:pPr marL="0" indent="0">
              <a:buNone/>
              <a:defRPr/>
            </a:pPr>
            <a:r>
              <a:rPr lang="nb-NO" dirty="0" smtClean="0"/>
              <a:t>Alle </a:t>
            </a:r>
            <a:r>
              <a:rPr lang="nb-NO" dirty="0"/>
              <a:t>barn og </a:t>
            </a:r>
            <a:r>
              <a:rPr lang="nb-NO" dirty="0" smtClean="0"/>
              <a:t>elever </a:t>
            </a:r>
            <a:r>
              <a:rPr lang="nb-NO" dirty="0"/>
              <a:t>sine språk-, lese- og </a:t>
            </a:r>
            <a:r>
              <a:rPr lang="nb-NO" dirty="0" smtClean="0"/>
              <a:t>skriveferdigheter skal bli styrket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tel 4"/>
          <p:cNvSpPr>
            <a:spLocks noGrp="1"/>
          </p:cNvSpPr>
          <p:nvPr>
            <p:ph type="title"/>
          </p:nvPr>
        </p:nvSpPr>
        <p:spPr>
          <a:xfrm>
            <a:off x="1120897" y="444104"/>
            <a:ext cx="5631656" cy="840581"/>
          </a:xfrm>
        </p:spPr>
        <p:txBody>
          <a:bodyPr/>
          <a:lstStyle/>
          <a:p>
            <a:r>
              <a:rPr lang="nb-NO" altLang="nb-NO" dirty="0">
                <a:latin typeface="Trebuchet MS" charset="0"/>
                <a:ea typeface="ＭＳ Ｐゴシック" charset="-128"/>
                <a:cs typeface="Trebuchet MS" charset="0"/>
              </a:rPr>
              <a:t>Delmål</a:t>
            </a:r>
          </a:p>
        </p:txBody>
      </p:sp>
      <p:sp>
        <p:nvSpPr>
          <p:cNvPr id="19459" name="Plassholder for innhold 1"/>
          <p:cNvSpPr>
            <a:spLocks noGrp="1"/>
          </p:cNvSpPr>
          <p:nvPr>
            <p:ph idx="1"/>
          </p:nvPr>
        </p:nvSpPr>
        <p:spPr>
          <a:xfrm>
            <a:off x="1120897" y="1443789"/>
            <a:ext cx="7565903" cy="3601452"/>
          </a:xfrm>
          <a:ln w="9525"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nn-NO" altLang="nb-NO" sz="2000" dirty="0">
                <a:ea typeface="ＭＳ Ｐゴシック" charset="-128"/>
                <a:cs typeface="Trebuchet MS" charset="0"/>
              </a:rPr>
              <a:t>Språkmiljøet i barnehagen 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styrkes</a:t>
            </a:r>
          </a:p>
          <a:p>
            <a:endParaRPr lang="nn-NO" altLang="nb-NO" sz="1000" dirty="0" smtClean="0">
              <a:ea typeface="ＭＳ Ｐゴシック" charset="-128"/>
              <a:cs typeface="Trebuchet MS" charset="0"/>
            </a:endParaRPr>
          </a:p>
          <a:p>
            <a:r>
              <a:rPr lang="nn-NO" altLang="nb-NO" sz="2000" dirty="0" err="1" smtClean="0">
                <a:ea typeface="ＭＳ Ｐゴシック" charset="-128"/>
                <a:cs typeface="Trebuchet MS" charset="0"/>
              </a:rPr>
              <a:t>Sammenheng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 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mellom språkarbeidet i barnehage og i skole </a:t>
            </a:r>
            <a:endParaRPr lang="nn-NO" altLang="nb-NO" sz="2000" dirty="0" smtClean="0">
              <a:ea typeface="ＭＳ Ｐゴシック" charset="-128"/>
              <a:cs typeface="Trebuchet MS" charset="0"/>
            </a:endParaRPr>
          </a:p>
          <a:p>
            <a:endParaRPr lang="nb-NO" altLang="nb-NO" sz="1000" dirty="0">
              <a:ea typeface="ＭＳ Ｐゴシック" charset="-128"/>
              <a:cs typeface="Trebuchet MS" charset="0"/>
            </a:endParaRPr>
          </a:p>
          <a:p>
            <a:r>
              <a:rPr lang="nn-NO" altLang="nb-NO" sz="2000" dirty="0">
                <a:ea typeface="ＭＳ Ｐゴシック" charset="-128"/>
                <a:cs typeface="Trebuchet MS" charset="0"/>
              </a:rPr>
              <a:t>Kompetansen til </a:t>
            </a:r>
            <a:r>
              <a:rPr lang="nn-NO" altLang="nb-NO" sz="2000" dirty="0" err="1">
                <a:ea typeface="ＭＳ Ｐゴシック" charset="-128"/>
                <a:cs typeface="Trebuchet MS" charset="0"/>
              </a:rPr>
              <a:t>lærere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 </a:t>
            </a:r>
            <a:r>
              <a:rPr lang="nn-NO" altLang="nb-NO" sz="2000" dirty="0" err="1" smtClean="0">
                <a:ea typeface="ＭＳ Ｐゴシック" charset="-128"/>
                <a:cs typeface="Trebuchet MS" charset="0"/>
              </a:rPr>
              <a:t>heves</a:t>
            </a:r>
            <a:endParaRPr lang="nn-NO" altLang="nb-NO" sz="2000" dirty="0" smtClean="0">
              <a:ea typeface="ＭＳ Ｐゴシック" charset="-128"/>
              <a:cs typeface="Trebuchet MS" charset="0"/>
            </a:endParaRPr>
          </a:p>
          <a:p>
            <a:endParaRPr lang="nb-NO" altLang="nb-NO" sz="1000" dirty="0">
              <a:ea typeface="ＭＳ Ｐゴシック" charset="-128"/>
              <a:cs typeface="Trebuchet MS" charset="0"/>
            </a:endParaRPr>
          </a:p>
          <a:p>
            <a:r>
              <a:rPr lang="nb-NO" altLang="nb-NO" sz="2000" dirty="0" smtClean="0">
                <a:ea typeface="ＭＳ Ｐゴシック" charset="-128"/>
                <a:cs typeface="Trebuchet MS" charset="0"/>
              </a:rPr>
              <a:t>Rask identifisering av de som strever – og effektive tiltak</a:t>
            </a:r>
          </a:p>
          <a:p>
            <a:endParaRPr lang="nb-NO" altLang="nb-NO" sz="1000" dirty="0">
              <a:ea typeface="ＭＳ Ｐゴシック" charset="-128"/>
              <a:cs typeface="Trebuchet MS" charset="0"/>
            </a:endParaRPr>
          </a:p>
          <a:p>
            <a:r>
              <a:rPr lang="nn-NO" altLang="nb-NO" sz="2000" dirty="0" smtClean="0">
                <a:ea typeface="ＭＳ Ｐゴシック" charset="-128"/>
                <a:cs typeface="Trebuchet MS" charset="0"/>
              </a:rPr>
              <a:t>Færre elever 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med svake ferdigheter </a:t>
            </a:r>
            <a:endParaRPr lang="nn-NO" altLang="nb-NO" sz="2000" dirty="0" smtClean="0">
              <a:ea typeface="ＭＳ Ｐゴシック" charset="-128"/>
              <a:cs typeface="Trebuchet MS" charset="0"/>
            </a:endParaRPr>
          </a:p>
          <a:p>
            <a:endParaRPr lang="nn-NO" altLang="nb-NO" sz="1000" dirty="0" smtClean="0">
              <a:ea typeface="ＭＳ Ｐゴシック" charset="-128"/>
              <a:cs typeface="Trebuchet MS" charset="0"/>
            </a:endParaRPr>
          </a:p>
          <a:p>
            <a:r>
              <a:rPr lang="nn-NO" altLang="nb-NO" sz="2000" dirty="0" err="1" smtClean="0">
                <a:ea typeface="ＭＳ Ｐゴシック" charset="-128"/>
                <a:cs typeface="Trebuchet MS" charset="0"/>
              </a:rPr>
              <a:t>Flere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 elever 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med svært gode ferdigheter </a:t>
            </a:r>
            <a:endParaRPr lang="nn-NO" altLang="nb-NO" sz="2000" dirty="0" smtClean="0">
              <a:ea typeface="ＭＳ Ｐゴシック" charset="-128"/>
              <a:cs typeface="Trebuchet MS" charset="0"/>
            </a:endParaRPr>
          </a:p>
          <a:p>
            <a:endParaRPr lang="nn-NO" altLang="nb-NO" sz="1000" dirty="0" smtClean="0">
              <a:ea typeface="ＭＳ Ｐゴシック" charset="-128"/>
              <a:cs typeface="Trebuchet MS" charset="0"/>
            </a:endParaRPr>
          </a:p>
          <a:p>
            <a:r>
              <a:rPr lang="nn-NO" altLang="nb-NO" sz="2000" dirty="0" err="1" smtClean="0">
                <a:ea typeface="ＭＳ Ｐゴシック" charset="-128"/>
                <a:cs typeface="Trebuchet MS" charset="0"/>
              </a:rPr>
              <a:t>Utfordringer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 for </a:t>
            </a:r>
            <a:r>
              <a:rPr lang="nn-NO" altLang="nb-NO" sz="2000" dirty="0" err="1" smtClean="0">
                <a:ea typeface="ＭＳ Ｐゴシック" charset="-128"/>
                <a:cs typeface="Trebuchet MS" charset="0"/>
              </a:rPr>
              <a:t>høyt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 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presterende 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elever</a:t>
            </a:r>
            <a:endParaRPr lang="nb-NO" altLang="nb-NO" sz="2000" dirty="0">
              <a:ea typeface="ＭＳ Ｐゴシック" charset="-128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>
                <a:latin typeface="Trebuchet MS" charset="0"/>
                <a:ea typeface="ＭＳ Ｐゴシック" charset="-128"/>
                <a:cs typeface="Trebuchet MS" charset="0"/>
              </a:rPr>
              <a:t>F</a:t>
            </a:r>
            <a:r>
              <a:rPr lang="nb-NO" altLang="nb-NO" dirty="0" smtClean="0">
                <a:latin typeface="Trebuchet MS" charset="0"/>
                <a:ea typeface="ＭＳ Ｐゴシック" charset="-128"/>
                <a:cs typeface="Trebuchet MS" charset="0"/>
              </a:rPr>
              <a:t>or barnetrinnet</a:t>
            </a:r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  <p:sp>
        <p:nvSpPr>
          <p:cNvPr id="19458" name="Plassholder for innhold 2"/>
          <p:cNvSpPr>
            <a:spLocks noGrp="1"/>
          </p:cNvSpPr>
          <p:nvPr>
            <p:ph sz="half" idx="2"/>
          </p:nvPr>
        </p:nvSpPr>
        <p:spPr>
          <a:xfrm>
            <a:off x="4914900" y="1284685"/>
            <a:ext cx="2857500" cy="32920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sz="2000" dirty="0"/>
              <a:t>Alle barn og </a:t>
            </a:r>
            <a:r>
              <a:rPr lang="nb-NO" sz="2000" dirty="0" smtClean="0"/>
              <a:t>elever</a:t>
            </a:r>
            <a:r>
              <a:rPr lang="nb-NO" sz="2000" dirty="0"/>
              <a:t>, men </a:t>
            </a:r>
            <a:r>
              <a:rPr lang="nb-NO" sz="2000" dirty="0" smtClean="0"/>
              <a:t>særlig </a:t>
            </a:r>
            <a:r>
              <a:rPr lang="nb-NO" sz="2000" dirty="0"/>
              <a:t>fokus på</a:t>
            </a:r>
            <a:r>
              <a:rPr lang="nb-NO" sz="2000" dirty="0" smtClean="0"/>
              <a:t>:</a:t>
            </a:r>
          </a:p>
          <a:p>
            <a:pPr marL="0" indent="0">
              <a:buNone/>
              <a:defRPr/>
            </a:pPr>
            <a:endParaRPr lang="nb-NO" sz="2000" dirty="0"/>
          </a:p>
          <a:p>
            <a:pPr>
              <a:defRPr/>
            </a:pPr>
            <a:r>
              <a:rPr lang="nn-NO" sz="2000" dirty="0" err="1" smtClean="0"/>
              <a:t>språkvansker</a:t>
            </a:r>
            <a:r>
              <a:rPr lang="nn-NO" sz="2000" dirty="0" smtClean="0"/>
              <a:t> </a:t>
            </a:r>
            <a:endParaRPr lang="nb-NO" sz="2000" dirty="0"/>
          </a:p>
          <a:p>
            <a:pPr>
              <a:defRPr/>
            </a:pPr>
            <a:r>
              <a:rPr lang="nn-NO" sz="2000" dirty="0" smtClean="0"/>
              <a:t>lese- </a:t>
            </a:r>
            <a:r>
              <a:rPr lang="nn-NO" sz="2000" dirty="0"/>
              <a:t>og </a:t>
            </a:r>
            <a:r>
              <a:rPr lang="nn-NO" sz="2000" dirty="0" err="1" smtClean="0"/>
              <a:t>skrivevansker</a:t>
            </a:r>
            <a:r>
              <a:rPr lang="nn-NO" sz="2000" dirty="0" smtClean="0"/>
              <a:t> </a:t>
            </a:r>
            <a:endParaRPr lang="nb-NO" sz="2000" dirty="0"/>
          </a:p>
          <a:p>
            <a:pPr>
              <a:defRPr/>
            </a:pPr>
            <a:r>
              <a:rPr lang="nb-NO" sz="2000" dirty="0"/>
              <a:t>g</a:t>
            </a:r>
            <a:r>
              <a:rPr lang="nn-NO" sz="2000" dirty="0" smtClean="0"/>
              <a:t>utter</a:t>
            </a:r>
            <a:endParaRPr lang="nb-NO" sz="2000" dirty="0"/>
          </a:p>
          <a:p>
            <a:pPr>
              <a:defRPr/>
            </a:pPr>
            <a:r>
              <a:rPr lang="nb-NO" sz="2000" dirty="0"/>
              <a:t>m</a:t>
            </a:r>
            <a:r>
              <a:rPr lang="nn-NO" sz="2000" dirty="0" err="1" smtClean="0"/>
              <a:t>inoritetsspråklige</a:t>
            </a:r>
            <a:r>
              <a:rPr lang="nn-NO" sz="2000" dirty="0" smtClean="0"/>
              <a:t> </a:t>
            </a:r>
          </a:p>
          <a:p>
            <a:pPr>
              <a:defRPr/>
            </a:pPr>
            <a:r>
              <a:rPr lang="nb-NO" sz="2000" dirty="0" smtClean="0"/>
              <a:t>h</a:t>
            </a:r>
            <a:r>
              <a:rPr lang="nn-NO" sz="2000" dirty="0" err="1" smtClean="0"/>
              <a:t>øyt</a:t>
            </a:r>
            <a:r>
              <a:rPr lang="nn-NO" sz="2000" dirty="0" smtClean="0"/>
              <a:t> presterende</a:t>
            </a:r>
            <a:endParaRPr lang="nn-NO" sz="2000" dirty="0"/>
          </a:p>
        </p:txBody>
      </p:sp>
      <p:sp>
        <p:nvSpPr>
          <p:cNvPr id="21507" name="Plassholder for innhold 1"/>
          <p:cNvSpPr>
            <a:spLocks noGrp="1"/>
          </p:cNvSpPr>
          <p:nvPr>
            <p:ph sz="quarter" idx="4294967295"/>
          </p:nvPr>
        </p:nvSpPr>
        <p:spPr>
          <a:xfrm>
            <a:off x="1018666" y="1284685"/>
            <a:ext cx="2606278" cy="32920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nn-NO" altLang="nb-NO" sz="2000" dirty="0" err="1" smtClean="0">
                <a:ea typeface="ＭＳ Ｐゴシック" charset="-128"/>
                <a:cs typeface="Trebuchet MS" charset="0"/>
              </a:rPr>
              <a:t>Sammenheng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 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mellom språkarbeidet i barnehage og  skole</a:t>
            </a:r>
          </a:p>
          <a:p>
            <a:r>
              <a:rPr lang="nn-NO" altLang="nb-NO" sz="2000" dirty="0">
                <a:ea typeface="ＭＳ Ｐゴシック" charset="-128"/>
                <a:cs typeface="Trebuchet MS" charset="0"/>
              </a:rPr>
              <a:t>Den første lese- og skriveopplæringa</a:t>
            </a:r>
          </a:p>
          <a:p>
            <a:r>
              <a:rPr lang="nn-NO" altLang="nb-NO" sz="2000" dirty="0">
                <a:ea typeface="ＭＳ Ｐゴシック" charset="-128"/>
                <a:cs typeface="Trebuchet MS" charset="0"/>
              </a:rPr>
              <a:t>Lesing og skriving i alle fag</a:t>
            </a:r>
          </a:p>
          <a:p>
            <a:r>
              <a:rPr lang="nn-NO" altLang="nb-NO" sz="2000" dirty="0">
                <a:ea typeface="ＭＳ Ｐゴシック" charset="-128"/>
                <a:cs typeface="Trebuchet MS" charset="0"/>
              </a:rPr>
              <a:t>Digitale </a:t>
            </a:r>
            <a:r>
              <a:rPr lang="nn-NO" altLang="nb-NO" sz="2000" dirty="0" err="1">
                <a:ea typeface="ＭＳ Ｐゴシック" charset="-128"/>
                <a:cs typeface="Trebuchet MS" charset="0"/>
              </a:rPr>
              <a:t>teknologier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 i lese- og skriveopplæringa</a:t>
            </a:r>
          </a:p>
          <a:p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>
                <a:latin typeface="Trebuchet MS" charset="0"/>
                <a:ea typeface="ＭＳ Ｐゴシック" charset="-128"/>
                <a:cs typeface="Trebuchet MS" charset="0"/>
              </a:rPr>
              <a:t>F</a:t>
            </a:r>
            <a:r>
              <a:rPr lang="nb-NO" altLang="nb-NO" dirty="0" smtClean="0">
                <a:latin typeface="Trebuchet MS" charset="0"/>
                <a:ea typeface="ＭＳ Ｐゴシック" charset="-128"/>
                <a:cs typeface="Trebuchet MS" charset="0"/>
              </a:rPr>
              <a:t>or ungdomstrinn og videregående</a:t>
            </a:r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  <p:sp>
        <p:nvSpPr>
          <p:cNvPr id="19458" name="Plassholder for innhold 2"/>
          <p:cNvSpPr>
            <a:spLocks noGrp="1"/>
          </p:cNvSpPr>
          <p:nvPr>
            <p:ph sz="half" idx="2"/>
          </p:nvPr>
        </p:nvSpPr>
        <p:spPr>
          <a:xfrm>
            <a:off x="4914900" y="1284685"/>
            <a:ext cx="2606279" cy="32920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nb-NO" dirty="0" smtClean="0"/>
          </a:p>
          <a:p>
            <a:pPr marL="0" indent="0">
              <a:buNone/>
              <a:defRPr/>
            </a:pPr>
            <a:r>
              <a:rPr lang="nb-NO" dirty="0" smtClean="0"/>
              <a:t>Gjelder alle elever</a:t>
            </a:r>
            <a:r>
              <a:rPr lang="nb-NO" dirty="0"/>
              <a:t>, men </a:t>
            </a:r>
            <a:r>
              <a:rPr lang="nb-NO" dirty="0" smtClean="0"/>
              <a:t>særlig </a:t>
            </a:r>
            <a:r>
              <a:rPr lang="nb-NO" dirty="0"/>
              <a:t>fokus på:</a:t>
            </a:r>
          </a:p>
          <a:p>
            <a:pPr marL="0" indent="0">
              <a:buNone/>
              <a:defRPr/>
            </a:pPr>
            <a:endParaRPr lang="nb-NO" dirty="0"/>
          </a:p>
          <a:p>
            <a:pPr>
              <a:defRPr/>
            </a:pPr>
            <a:r>
              <a:rPr lang="nn-NO" dirty="0" smtClean="0"/>
              <a:t>elever </a:t>
            </a:r>
            <a:r>
              <a:rPr lang="nn-NO" dirty="0"/>
              <a:t>med </a:t>
            </a:r>
            <a:r>
              <a:rPr lang="nn-NO" dirty="0" err="1" smtClean="0"/>
              <a:t>språkvansker</a:t>
            </a:r>
            <a:r>
              <a:rPr lang="nn-NO" dirty="0" smtClean="0"/>
              <a:t> </a:t>
            </a:r>
            <a:endParaRPr lang="nb-NO" dirty="0"/>
          </a:p>
          <a:p>
            <a:pPr>
              <a:defRPr/>
            </a:pPr>
            <a:r>
              <a:rPr lang="nn-NO" dirty="0" smtClean="0"/>
              <a:t>elever </a:t>
            </a:r>
            <a:r>
              <a:rPr lang="nn-NO" dirty="0"/>
              <a:t>med lese- og </a:t>
            </a:r>
            <a:r>
              <a:rPr lang="nn-NO" dirty="0" err="1" smtClean="0"/>
              <a:t>skrivevansker</a:t>
            </a:r>
            <a:r>
              <a:rPr lang="nn-NO" dirty="0" smtClean="0"/>
              <a:t> </a:t>
            </a:r>
            <a:endParaRPr lang="nb-NO" dirty="0"/>
          </a:p>
          <a:p>
            <a:pPr>
              <a:defRPr/>
            </a:pPr>
            <a:r>
              <a:rPr lang="nb-NO" dirty="0"/>
              <a:t>g</a:t>
            </a:r>
            <a:r>
              <a:rPr lang="nn-NO" dirty="0" smtClean="0"/>
              <a:t>utter</a:t>
            </a:r>
            <a:endParaRPr lang="nb-NO" dirty="0"/>
          </a:p>
          <a:p>
            <a:pPr>
              <a:defRPr/>
            </a:pPr>
            <a:r>
              <a:rPr lang="nn-NO" dirty="0" smtClean="0"/>
              <a:t>minoritetsspråklige</a:t>
            </a:r>
            <a:endParaRPr lang="nb-NO" dirty="0"/>
          </a:p>
          <a:p>
            <a:pPr>
              <a:defRPr/>
            </a:pPr>
            <a:r>
              <a:rPr lang="nb-NO" dirty="0"/>
              <a:t>h</a:t>
            </a:r>
            <a:r>
              <a:rPr lang="nn-NO" dirty="0" err="1" smtClean="0"/>
              <a:t>øyt</a:t>
            </a:r>
            <a:r>
              <a:rPr lang="nn-NO" dirty="0" smtClean="0"/>
              <a:t> presterende</a:t>
            </a:r>
            <a:endParaRPr lang="nn-NO" dirty="0"/>
          </a:p>
        </p:txBody>
      </p:sp>
      <p:sp>
        <p:nvSpPr>
          <p:cNvPr id="21507" name="Plassholder for innhold 1"/>
          <p:cNvSpPr>
            <a:spLocks noGrp="1"/>
          </p:cNvSpPr>
          <p:nvPr>
            <p:ph sz="quarter" idx="4294967295"/>
          </p:nvPr>
        </p:nvSpPr>
        <p:spPr>
          <a:xfrm>
            <a:off x="1168201" y="1284685"/>
            <a:ext cx="2606278" cy="329207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n-NO" altLang="nb-NO" sz="1600" dirty="0" smtClean="0">
              <a:latin typeface="Trebuchet MS" charset="0"/>
              <a:ea typeface="ＭＳ Ｐゴシック" charset="-128"/>
              <a:cs typeface="Trebuchet MS" charset="0"/>
            </a:endParaRPr>
          </a:p>
          <a:p>
            <a:r>
              <a:rPr lang="nn-NO" altLang="nb-NO" sz="2000" dirty="0" smtClean="0">
                <a:ea typeface="ＭＳ Ｐゴシック" charset="-128"/>
                <a:cs typeface="Trebuchet MS" charset="0"/>
              </a:rPr>
              <a:t>Lesing 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og skriving i alle </a:t>
            </a:r>
            <a:r>
              <a:rPr lang="nn-NO" altLang="nb-NO" sz="2000" dirty="0" smtClean="0">
                <a:ea typeface="ＭＳ Ｐゴシック" charset="-128"/>
                <a:cs typeface="Trebuchet MS" charset="0"/>
              </a:rPr>
              <a:t>fag</a:t>
            </a:r>
          </a:p>
          <a:p>
            <a:pPr marL="0" indent="0">
              <a:buNone/>
            </a:pPr>
            <a:endParaRPr lang="nn-NO" altLang="nb-NO" sz="2000" dirty="0">
              <a:ea typeface="ＭＳ Ｐゴシック" charset="-128"/>
              <a:cs typeface="Trebuchet MS" charset="0"/>
            </a:endParaRPr>
          </a:p>
          <a:p>
            <a:r>
              <a:rPr lang="nn-NO" altLang="nb-NO" sz="2000" dirty="0">
                <a:ea typeface="ＭＳ Ｐゴシック" charset="-128"/>
                <a:cs typeface="Trebuchet MS" charset="0"/>
              </a:rPr>
              <a:t>Digitale </a:t>
            </a:r>
            <a:r>
              <a:rPr lang="nn-NO" altLang="nb-NO" sz="2000" dirty="0" err="1">
                <a:ea typeface="ＭＳ Ｐゴシック" charset="-128"/>
                <a:cs typeface="Trebuchet MS" charset="0"/>
              </a:rPr>
              <a:t>teknologier</a:t>
            </a:r>
            <a:r>
              <a:rPr lang="nn-NO" altLang="nb-NO" sz="2000" dirty="0">
                <a:ea typeface="ＭＳ Ｐゴシック" charset="-128"/>
                <a:cs typeface="Trebuchet MS" charset="0"/>
              </a:rPr>
              <a:t> i lese- og skriveopplæringa</a:t>
            </a:r>
          </a:p>
          <a:p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tel 1"/>
          <p:cNvSpPr>
            <a:spLocks noGrp="1"/>
          </p:cNvSpPr>
          <p:nvPr>
            <p:ph type="title"/>
          </p:nvPr>
        </p:nvSpPr>
        <p:spPr>
          <a:xfrm>
            <a:off x="737937" y="323074"/>
            <a:ext cx="6859442" cy="840581"/>
          </a:xfrm>
        </p:spPr>
        <p:txBody>
          <a:bodyPr>
            <a:normAutofit/>
          </a:bodyPr>
          <a:lstStyle/>
          <a:p>
            <a:r>
              <a:rPr lang="nb-NO" altLang="nb-NO" sz="4000" dirty="0">
                <a:latin typeface="Trebuchet MS" charset="0"/>
                <a:ea typeface="ＭＳ Ｐゴシック" charset="-128"/>
                <a:cs typeface="Trebuchet MS" charset="0"/>
              </a:rPr>
              <a:t>Tiltak</a:t>
            </a:r>
          </a:p>
        </p:txBody>
      </p:sp>
      <p:sp>
        <p:nvSpPr>
          <p:cNvPr id="20482" name="Plassholder for innhold 2"/>
          <p:cNvSpPr>
            <a:spLocks noGrp="1"/>
          </p:cNvSpPr>
          <p:nvPr>
            <p:ph idx="1"/>
          </p:nvPr>
        </p:nvSpPr>
        <p:spPr>
          <a:xfrm>
            <a:off x="737937" y="1307287"/>
            <a:ext cx="7636042" cy="3625515"/>
          </a:xfrm>
          <a:ln w="9525"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n-NO" altLang="nb-NO" sz="2800" dirty="0" smtClean="0">
                <a:ea typeface="ＭＳ Ｐゴシック" charset="-128"/>
                <a:cs typeface="Trebuchet MS" charset="0"/>
              </a:rPr>
              <a:t>Gratis </a:t>
            </a:r>
            <a:r>
              <a:rPr lang="nn-NO" altLang="nb-NO" sz="2800" dirty="0" err="1" smtClean="0">
                <a:ea typeface="ＭＳ Ｐゴシック" charset="-128"/>
                <a:cs typeface="Trebuchet MS" charset="0"/>
              </a:rPr>
              <a:t>introduksjonssamlinger</a:t>
            </a:r>
            <a:r>
              <a:rPr lang="nn-NO" altLang="nb-NO" sz="2800" dirty="0" smtClean="0">
                <a:ea typeface="ＭＳ Ｐゴシック" charset="-128"/>
                <a:cs typeface="Trebuchet MS" charset="0"/>
              </a:rPr>
              <a:t> </a:t>
            </a:r>
            <a:endParaRPr lang="nn-NO" altLang="nb-NO" sz="2800" dirty="0">
              <a:ea typeface="ＭＳ Ｐゴシック" charset="-128"/>
              <a:cs typeface="Trebuchet MS" charset="0"/>
            </a:endParaRPr>
          </a:p>
          <a:p>
            <a:pPr>
              <a:defRPr/>
            </a:pPr>
            <a:endParaRPr lang="nn-NO" altLang="nb-NO" sz="2800" dirty="0" smtClean="0">
              <a:ea typeface="ＭＳ Ｐゴシック" charset="-128"/>
              <a:cs typeface="Trebuchet MS" charset="0"/>
            </a:endParaRPr>
          </a:p>
          <a:p>
            <a:pPr>
              <a:defRPr/>
            </a:pPr>
            <a:endParaRPr lang="nn-NO" altLang="nb-NO" sz="1200" dirty="0" smtClean="0">
              <a:ea typeface="ＭＳ Ｐゴシック" charset="-128"/>
              <a:cs typeface="Trebuchet MS" charset="0"/>
            </a:endParaRPr>
          </a:p>
          <a:p>
            <a:pPr>
              <a:defRPr/>
            </a:pPr>
            <a:r>
              <a:rPr lang="nn-NO" altLang="nb-NO" sz="2800" dirty="0" smtClean="0">
                <a:ea typeface="ＭＳ Ｐゴシック" charset="-128"/>
                <a:cs typeface="Trebuchet MS" charset="0"/>
              </a:rPr>
              <a:t>Gratis, nettbaserte kompetanseutviklingspakker </a:t>
            </a:r>
          </a:p>
          <a:p>
            <a:pPr lvl="1">
              <a:defRPr/>
            </a:pPr>
            <a:r>
              <a:rPr lang="nn-NO" altLang="nb-NO" sz="2400" dirty="0" smtClean="0">
                <a:ea typeface="ＭＳ Ｐゴシック" charset="-128"/>
                <a:cs typeface="Trebuchet MS" charset="0"/>
              </a:rPr>
              <a:t>Lokalt utviklingsarbeid, </a:t>
            </a:r>
            <a:r>
              <a:rPr lang="nn-NO" altLang="nb-NO" sz="2400" dirty="0" err="1" smtClean="0">
                <a:ea typeface="ＭＳ Ｐゴシック" charset="-128"/>
                <a:cs typeface="Trebuchet MS" charset="0"/>
              </a:rPr>
              <a:t>lagbygging</a:t>
            </a:r>
            <a:endParaRPr lang="nn-NO" altLang="nb-NO" sz="2400" dirty="0" smtClean="0">
              <a:ea typeface="ＭＳ Ｐゴシック" charset="-128"/>
              <a:cs typeface="Trebuchet MS" charset="0"/>
            </a:endParaRPr>
          </a:p>
          <a:p>
            <a:pPr lvl="1">
              <a:defRPr/>
            </a:pPr>
            <a:r>
              <a:rPr lang="nn-NO" altLang="nb-NO" sz="2400" dirty="0" smtClean="0">
                <a:ea typeface="ＭＳ Ｐゴシック" charset="-128"/>
                <a:cs typeface="Trebuchet MS" charset="0"/>
              </a:rPr>
              <a:t>Faglig </a:t>
            </a:r>
            <a:r>
              <a:rPr lang="nn-NO" altLang="nb-NO" sz="2400" dirty="0" err="1" smtClean="0">
                <a:ea typeface="ＭＳ Ｐゴシック" charset="-128"/>
                <a:cs typeface="Trebuchet MS" charset="0"/>
              </a:rPr>
              <a:t>fordypning</a:t>
            </a:r>
            <a:endParaRPr lang="nn-NO" altLang="nb-NO" sz="2400" dirty="0" smtClean="0">
              <a:ea typeface="ＭＳ Ｐゴシック" charset="-128"/>
              <a:cs typeface="Trebuchet MS" charset="0"/>
            </a:endParaRPr>
          </a:p>
          <a:p>
            <a:pPr lvl="1">
              <a:defRPr/>
            </a:pPr>
            <a:r>
              <a:rPr lang="nn-NO" altLang="nb-NO" sz="2400" dirty="0" smtClean="0">
                <a:ea typeface="ＭＳ Ｐゴシック" charset="-128"/>
                <a:cs typeface="Trebuchet MS" charset="0"/>
              </a:rPr>
              <a:t>Fagtekster, </a:t>
            </a:r>
            <a:r>
              <a:rPr lang="nn-NO" altLang="nb-NO" sz="2400" dirty="0" err="1" smtClean="0">
                <a:ea typeface="ＭＳ Ｐゴシック" charset="-128"/>
                <a:cs typeface="Trebuchet MS" charset="0"/>
              </a:rPr>
              <a:t>eksempelfilmer</a:t>
            </a:r>
            <a:r>
              <a:rPr lang="nn-NO" altLang="nb-NO" sz="2400" dirty="0" smtClean="0">
                <a:ea typeface="ＭＳ Ｐゴシック" charset="-128"/>
                <a:cs typeface="Trebuchet MS" charset="0"/>
              </a:rPr>
              <a:t>, </a:t>
            </a:r>
            <a:r>
              <a:rPr lang="nn-NO" altLang="nb-NO" sz="2400" dirty="0" err="1" smtClean="0">
                <a:ea typeface="ＭＳ Ｐゴシック" charset="-128"/>
                <a:cs typeface="Trebuchet MS" charset="0"/>
              </a:rPr>
              <a:t>videoforelesninger</a:t>
            </a:r>
            <a:r>
              <a:rPr lang="nn-NO" altLang="nb-NO" sz="2400" dirty="0" smtClean="0">
                <a:ea typeface="ＭＳ Ｐゴシック" charset="-128"/>
                <a:cs typeface="Trebuchet MS" charset="0"/>
              </a:rPr>
              <a:t>, refleksjonsspørsmål, oppdrag til praksisutprøving</a:t>
            </a:r>
          </a:p>
          <a:p>
            <a:pPr>
              <a:defRPr/>
            </a:pPr>
            <a:endParaRPr lang="nn-NO" altLang="nb-NO" sz="1200" dirty="0" smtClean="0">
              <a:ea typeface="ＭＳ Ｐゴシック" charset="-128"/>
              <a:cs typeface="Trebuchet MS" charset="0"/>
            </a:endParaRPr>
          </a:p>
          <a:p>
            <a:pPr marL="60722" indent="0">
              <a:buNone/>
              <a:defRPr/>
            </a:pPr>
            <a:r>
              <a:rPr lang="nn-NO" altLang="nb-NO" dirty="0" smtClean="0">
                <a:latin typeface="Trebuchet MS" charset="0"/>
                <a:ea typeface="ＭＳ Ｐゴシック" charset="-128"/>
                <a:cs typeface="Trebuchet MS" charset="0"/>
              </a:rPr>
              <a:t>	</a:t>
            </a:r>
          </a:p>
          <a:p>
            <a:pPr lvl="1">
              <a:defRPr/>
            </a:pPr>
            <a:endParaRPr lang="nn-NO" altLang="nb-NO" dirty="0">
              <a:latin typeface="Trebuchet MS" charset="0"/>
              <a:ea typeface="ＭＳ Ｐゴシック" charset="-128"/>
              <a:cs typeface="Trebuchet MS" charset="0"/>
            </a:endParaRPr>
          </a:p>
          <a:p>
            <a:pPr lvl="1">
              <a:defRPr/>
            </a:pPr>
            <a:endParaRPr lang="nn-NO" altLang="nb-NO" dirty="0">
              <a:latin typeface="Trebuchet MS" charset="0"/>
              <a:ea typeface="ＭＳ Ｐゴシック" charset="-128"/>
              <a:cs typeface="Trebuchet MS" charset="0"/>
            </a:endParaRPr>
          </a:p>
          <a:p>
            <a:pPr lvl="1">
              <a:defRPr/>
            </a:pPr>
            <a:endParaRPr lang="nb-NO" altLang="nb-NO" dirty="0">
              <a:latin typeface="Trebuchet MS" charset="0"/>
              <a:ea typeface="ＭＳ Ｐゴシック" charset="-128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_sprakloyper_BT_mal_2" id="{0CDD09F5-CAE7-9A41-9A8C-71DB2BB1BA9A}" vid="{C88C9BF3-822B-7045-8937-14C5D7A0A2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pp_sprakloyper_BT_mal</Template>
  <TotalTime>24</TotalTime>
  <Words>2514</Words>
  <Application>Microsoft Macintosh PowerPoint</Application>
  <PresentationFormat>Skjermfremvisning (16:9)</PresentationFormat>
  <Paragraphs>222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Calibri</vt:lpstr>
      <vt:lpstr>Courier New</vt:lpstr>
      <vt:lpstr>ＭＳ Ｐゴシック</vt:lpstr>
      <vt:lpstr>Times</vt:lpstr>
      <vt:lpstr>Trebuchet MS</vt:lpstr>
      <vt:lpstr>Arial</vt:lpstr>
      <vt:lpstr>Office-tema</vt:lpstr>
      <vt:lpstr>Språkløyper</vt:lpstr>
      <vt:lpstr>Nasjonal strategi for språk, lesing og skriving  (2016-2019)</vt:lpstr>
      <vt:lpstr>PIRLS 2011</vt:lpstr>
      <vt:lpstr>Utfordringer</vt:lpstr>
      <vt:lpstr>MÅL</vt:lpstr>
      <vt:lpstr>Delmål</vt:lpstr>
      <vt:lpstr>For barnetrinnet</vt:lpstr>
      <vt:lpstr>For ungdomstrinn og videregående</vt:lpstr>
      <vt:lpstr>Tiltak</vt:lpstr>
      <vt:lpstr>Til bruk i fellesskap</vt:lpstr>
      <vt:lpstr>Språkløyper er  skolebasert kompetanseutvikling</vt:lpstr>
      <vt:lpstr>Kollektiv kompetanseutvikling:</vt:lpstr>
      <vt:lpstr>Refleksjon som metode</vt:lpstr>
      <vt:lpstr>PowerPoint-presentasjon</vt:lpstr>
      <vt:lpstr>Forslag til årshjul </vt:lpstr>
      <vt:lpstr>PowerPoint-presentasjon</vt:lpstr>
      <vt:lpstr>Oppstartsrefleksjon</vt:lpstr>
      <vt:lpstr>Følg oss på Facebook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 </dc:creator>
  <cp:lastModifiedBy> </cp:lastModifiedBy>
  <cp:revision>6</cp:revision>
  <dcterms:created xsi:type="dcterms:W3CDTF">2016-04-08T10:14:06Z</dcterms:created>
  <dcterms:modified xsi:type="dcterms:W3CDTF">2016-05-20T13:14:53Z</dcterms:modified>
</cp:coreProperties>
</file>