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15"/>
  </p:notesMasterIdLst>
  <p:sldIdLst>
    <p:sldId id="260" r:id="rId3"/>
    <p:sldId id="273" r:id="rId4"/>
    <p:sldId id="278" r:id="rId5"/>
    <p:sldId id="275" r:id="rId6"/>
    <p:sldId id="265" r:id="rId7"/>
    <p:sldId id="277" r:id="rId8"/>
    <p:sldId id="280" r:id="rId9"/>
    <p:sldId id="276" r:id="rId10"/>
    <p:sldId id="268" r:id="rId11"/>
    <p:sldId id="266" r:id="rId12"/>
    <p:sldId id="267" r:id="rId13"/>
    <p:sldId id="271" r:id="rId14"/>
  </p:sldIdLst>
  <p:sldSz cx="9144000" cy="5143500" type="screen16x9"/>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87A"/>
    <a:srgbClr val="8CA950"/>
    <a:srgbClr val="C7B616"/>
    <a:srgbClr val="0D6165"/>
    <a:srgbClr val="6AB2A3"/>
    <a:srgbClr val="8DA69E"/>
    <a:srgbClr val="85B126"/>
    <a:srgbClr val="91B638"/>
    <a:srgbClr val="6D6F72"/>
    <a:srgbClr val="59AA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77985" autoAdjust="0"/>
  </p:normalViewPr>
  <p:slideViewPr>
    <p:cSldViewPr snapToGrid="0" snapToObjects="1">
      <p:cViewPr varScale="1">
        <p:scale>
          <a:sx n="135" d="100"/>
          <a:sy n="135" d="100"/>
        </p:scale>
        <p:origin x="1158" y="11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A30F9-D901-49A4-9915-0B862B138ECF}" type="doc">
      <dgm:prSet loTypeId="urn:microsoft.com/office/officeart/2005/8/layout/cycle6" loCatId="relationship" qsTypeId="urn:microsoft.com/office/officeart/2005/8/quickstyle/simple1" qsCatId="simple" csTypeId="urn:microsoft.com/office/officeart/2005/8/colors/accent3_1" csCatId="accent3" phldr="1"/>
      <dgm:spPr/>
      <dgm:t>
        <a:bodyPr/>
        <a:lstStyle/>
        <a:p>
          <a:endParaRPr lang="nb-NO"/>
        </a:p>
      </dgm:t>
    </dgm:pt>
    <dgm:pt modelId="{5BDD179A-B972-425B-A0D1-2602EE6B409B}">
      <dgm:prSet phldrT="[Tekst]"/>
      <dgm:spPr/>
      <dgm:t>
        <a:bodyPr/>
        <a:lstStyle/>
        <a:p>
          <a:r>
            <a:rPr lang="nb-NO" dirty="0" smtClean="0">
              <a:latin typeface="Century Gothic" panose="020B0502020202020204" pitchFamily="34" charset="0"/>
            </a:rPr>
            <a:t>Kartlegging</a:t>
          </a:r>
          <a:endParaRPr lang="nb-NO" dirty="0">
            <a:latin typeface="Century Gothic" panose="020B0502020202020204" pitchFamily="34" charset="0"/>
          </a:endParaRPr>
        </a:p>
      </dgm:t>
    </dgm:pt>
    <dgm:pt modelId="{EFCBE150-74E8-4E64-BE5F-A1210420C817}" type="parTrans" cxnId="{97D0CD85-71D6-4A18-B563-37FDC3BD51ED}">
      <dgm:prSet/>
      <dgm:spPr/>
      <dgm:t>
        <a:bodyPr/>
        <a:lstStyle/>
        <a:p>
          <a:endParaRPr lang="nb-NO"/>
        </a:p>
      </dgm:t>
    </dgm:pt>
    <dgm:pt modelId="{37FCCB53-F5EE-46DD-9E8E-E951E5C16B46}" type="sibTrans" cxnId="{97D0CD85-71D6-4A18-B563-37FDC3BD51ED}">
      <dgm:prSet/>
      <dgm:spPr>
        <a:ln>
          <a:solidFill>
            <a:srgbClr val="8CA950"/>
          </a:solidFill>
          <a:headEnd type="none"/>
          <a:tailEnd type="arrow"/>
        </a:ln>
      </dgm:spPr>
      <dgm:t>
        <a:bodyPr/>
        <a:lstStyle/>
        <a:p>
          <a:endParaRPr lang="nb-NO"/>
        </a:p>
      </dgm:t>
    </dgm:pt>
    <dgm:pt modelId="{E5C04B55-AD83-4A2A-821D-F44660962D5F}">
      <dgm:prSet phldrT="[Tekst]"/>
      <dgm:spPr/>
      <dgm:t>
        <a:bodyPr/>
        <a:lstStyle/>
        <a:p>
          <a:r>
            <a:rPr lang="nb-NO" dirty="0" smtClean="0">
              <a:latin typeface="Century Gothic" panose="020B0502020202020204" pitchFamily="34" charset="0"/>
            </a:rPr>
            <a:t>Faglig vurdering</a:t>
          </a:r>
          <a:endParaRPr lang="nb-NO" dirty="0">
            <a:latin typeface="Century Gothic" panose="020B0502020202020204" pitchFamily="34" charset="0"/>
          </a:endParaRPr>
        </a:p>
      </dgm:t>
    </dgm:pt>
    <dgm:pt modelId="{171073F6-40A3-4014-9484-D45E1A9692C3}" type="parTrans" cxnId="{B503EFE8-442F-4018-BD06-0C27CDDF7C2B}">
      <dgm:prSet/>
      <dgm:spPr/>
      <dgm:t>
        <a:bodyPr/>
        <a:lstStyle/>
        <a:p>
          <a:endParaRPr lang="nb-NO"/>
        </a:p>
      </dgm:t>
    </dgm:pt>
    <dgm:pt modelId="{8C081F24-5580-41AE-BFC2-9596FFFB9CC3}" type="sibTrans" cxnId="{B503EFE8-442F-4018-BD06-0C27CDDF7C2B}">
      <dgm:prSet/>
      <dgm:spPr>
        <a:ln>
          <a:solidFill>
            <a:srgbClr val="8CA950"/>
          </a:solidFill>
          <a:tailEnd type="arrow"/>
        </a:ln>
      </dgm:spPr>
      <dgm:t>
        <a:bodyPr/>
        <a:lstStyle/>
        <a:p>
          <a:endParaRPr lang="nb-NO"/>
        </a:p>
      </dgm:t>
    </dgm:pt>
    <dgm:pt modelId="{D56D801A-6F73-43D9-9D0C-4D8D6CDED156}">
      <dgm:prSet phldrT="[Tekst]"/>
      <dgm:spPr/>
      <dgm:t>
        <a:bodyPr/>
        <a:lstStyle/>
        <a:p>
          <a:r>
            <a:rPr lang="nb-NO" dirty="0" smtClean="0">
              <a:latin typeface="Century Gothic" panose="020B0502020202020204" pitchFamily="34" charset="0"/>
            </a:rPr>
            <a:t>Gjennomføring av tiltak/innsats</a:t>
          </a:r>
          <a:endParaRPr lang="nb-NO" dirty="0">
            <a:latin typeface="Century Gothic" panose="020B0502020202020204" pitchFamily="34" charset="0"/>
          </a:endParaRPr>
        </a:p>
      </dgm:t>
    </dgm:pt>
    <dgm:pt modelId="{8F86AB2A-9190-4334-9B14-0AC87FAA3BCA}" type="parTrans" cxnId="{8791781C-984D-4577-8A35-8C0E22EDCF2A}">
      <dgm:prSet/>
      <dgm:spPr/>
      <dgm:t>
        <a:bodyPr/>
        <a:lstStyle/>
        <a:p>
          <a:endParaRPr lang="nb-NO"/>
        </a:p>
      </dgm:t>
    </dgm:pt>
    <dgm:pt modelId="{13686419-06F6-494F-95F1-D873C6E60189}" type="sibTrans" cxnId="{8791781C-984D-4577-8A35-8C0E22EDCF2A}">
      <dgm:prSet/>
      <dgm:spPr>
        <a:ln>
          <a:solidFill>
            <a:srgbClr val="8CA950"/>
          </a:solidFill>
          <a:tailEnd type="arrow"/>
        </a:ln>
      </dgm:spPr>
      <dgm:t>
        <a:bodyPr/>
        <a:lstStyle/>
        <a:p>
          <a:endParaRPr lang="nb-NO"/>
        </a:p>
      </dgm:t>
    </dgm:pt>
    <dgm:pt modelId="{D5D2BFCB-1793-46DD-9DFC-26FBD791AC6A}">
      <dgm:prSet phldrT="[Tekst]"/>
      <dgm:spPr/>
      <dgm:t>
        <a:bodyPr/>
        <a:lstStyle/>
        <a:p>
          <a:r>
            <a:rPr lang="nb-NO" dirty="0" smtClean="0">
              <a:latin typeface="Century Gothic" panose="020B0502020202020204" pitchFamily="34" charset="0"/>
            </a:rPr>
            <a:t>Evaluering</a:t>
          </a:r>
          <a:endParaRPr lang="nb-NO" dirty="0">
            <a:latin typeface="Century Gothic" panose="020B0502020202020204" pitchFamily="34" charset="0"/>
          </a:endParaRPr>
        </a:p>
      </dgm:t>
    </dgm:pt>
    <dgm:pt modelId="{BB972784-3B51-4E8F-B07A-5393F2985BAF}" type="parTrans" cxnId="{5B9C9348-D6D7-4FC8-BA9E-78F3A7111D00}">
      <dgm:prSet/>
      <dgm:spPr/>
      <dgm:t>
        <a:bodyPr/>
        <a:lstStyle/>
        <a:p>
          <a:endParaRPr lang="nb-NO"/>
        </a:p>
      </dgm:t>
    </dgm:pt>
    <dgm:pt modelId="{E96C4F3D-A27C-4F4D-815B-4973ACAF2224}" type="sibTrans" cxnId="{5B9C9348-D6D7-4FC8-BA9E-78F3A7111D00}">
      <dgm:prSet/>
      <dgm:spPr>
        <a:ln>
          <a:solidFill>
            <a:srgbClr val="8CA950"/>
          </a:solidFill>
          <a:tailEnd type="arrow"/>
        </a:ln>
      </dgm:spPr>
      <dgm:t>
        <a:bodyPr/>
        <a:lstStyle/>
        <a:p>
          <a:endParaRPr lang="nb-NO"/>
        </a:p>
      </dgm:t>
    </dgm:pt>
    <dgm:pt modelId="{6110FC39-17B3-4260-A704-1EE65F1B4C1D}" type="pres">
      <dgm:prSet presAssocID="{215A30F9-D901-49A4-9915-0B862B138ECF}" presName="cycle" presStyleCnt="0">
        <dgm:presLayoutVars>
          <dgm:dir/>
          <dgm:resizeHandles val="exact"/>
        </dgm:presLayoutVars>
      </dgm:prSet>
      <dgm:spPr/>
      <dgm:t>
        <a:bodyPr/>
        <a:lstStyle/>
        <a:p>
          <a:endParaRPr lang="nb-NO"/>
        </a:p>
      </dgm:t>
    </dgm:pt>
    <dgm:pt modelId="{585227DA-D9F9-4CE3-8ABA-EC2F24C32026}" type="pres">
      <dgm:prSet presAssocID="{5BDD179A-B972-425B-A0D1-2602EE6B409B}" presName="node" presStyleLbl="node1" presStyleIdx="0" presStyleCnt="4">
        <dgm:presLayoutVars>
          <dgm:bulletEnabled val="1"/>
        </dgm:presLayoutVars>
      </dgm:prSet>
      <dgm:spPr/>
      <dgm:t>
        <a:bodyPr/>
        <a:lstStyle/>
        <a:p>
          <a:endParaRPr lang="nb-NO"/>
        </a:p>
      </dgm:t>
    </dgm:pt>
    <dgm:pt modelId="{F6D7EF98-84E4-4E05-BF16-15061C0DFA76}" type="pres">
      <dgm:prSet presAssocID="{5BDD179A-B972-425B-A0D1-2602EE6B409B}" presName="spNode" presStyleCnt="0"/>
      <dgm:spPr/>
    </dgm:pt>
    <dgm:pt modelId="{229E98D3-272E-4ED1-8537-D0D0B96C8DAD}" type="pres">
      <dgm:prSet presAssocID="{37FCCB53-F5EE-46DD-9E8E-E951E5C16B46}" presName="sibTrans" presStyleLbl="sibTrans1D1" presStyleIdx="0" presStyleCnt="4"/>
      <dgm:spPr/>
      <dgm:t>
        <a:bodyPr/>
        <a:lstStyle/>
        <a:p>
          <a:endParaRPr lang="nb-NO"/>
        </a:p>
      </dgm:t>
    </dgm:pt>
    <dgm:pt modelId="{1DB64CD7-EC60-4120-AA95-AEC74065451B}" type="pres">
      <dgm:prSet presAssocID="{E5C04B55-AD83-4A2A-821D-F44660962D5F}" presName="node" presStyleLbl="node1" presStyleIdx="1" presStyleCnt="4">
        <dgm:presLayoutVars>
          <dgm:bulletEnabled val="1"/>
        </dgm:presLayoutVars>
      </dgm:prSet>
      <dgm:spPr/>
      <dgm:t>
        <a:bodyPr/>
        <a:lstStyle/>
        <a:p>
          <a:endParaRPr lang="nb-NO"/>
        </a:p>
      </dgm:t>
    </dgm:pt>
    <dgm:pt modelId="{471AFD8E-FE48-4130-9238-80A3D3E67232}" type="pres">
      <dgm:prSet presAssocID="{E5C04B55-AD83-4A2A-821D-F44660962D5F}" presName="spNode" presStyleCnt="0"/>
      <dgm:spPr/>
    </dgm:pt>
    <dgm:pt modelId="{29BB1814-7650-4E51-8639-B807A6020CBB}" type="pres">
      <dgm:prSet presAssocID="{8C081F24-5580-41AE-BFC2-9596FFFB9CC3}" presName="sibTrans" presStyleLbl="sibTrans1D1" presStyleIdx="1" presStyleCnt="4"/>
      <dgm:spPr/>
      <dgm:t>
        <a:bodyPr/>
        <a:lstStyle/>
        <a:p>
          <a:endParaRPr lang="nb-NO"/>
        </a:p>
      </dgm:t>
    </dgm:pt>
    <dgm:pt modelId="{305E74EE-7CE4-4085-81FC-4E5E493BF492}" type="pres">
      <dgm:prSet presAssocID="{D56D801A-6F73-43D9-9D0C-4D8D6CDED156}" presName="node" presStyleLbl="node1" presStyleIdx="2" presStyleCnt="4">
        <dgm:presLayoutVars>
          <dgm:bulletEnabled val="1"/>
        </dgm:presLayoutVars>
      </dgm:prSet>
      <dgm:spPr/>
      <dgm:t>
        <a:bodyPr/>
        <a:lstStyle/>
        <a:p>
          <a:endParaRPr lang="nb-NO"/>
        </a:p>
      </dgm:t>
    </dgm:pt>
    <dgm:pt modelId="{C4AE6C4F-EFEB-4D48-9593-DF2833424D32}" type="pres">
      <dgm:prSet presAssocID="{D56D801A-6F73-43D9-9D0C-4D8D6CDED156}" presName="spNode" presStyleCnt="0"/>
      <dgm:spPr/>
    </dgm:pt>
    <dgm:pt modelId="{C28AEB09-E31B-4EEA-8046-0889F26AC9B5}" type="pres">
      <dgm:prSet presAssocID="{13686419-06F6-494F-95F1-D873C6E60189}" presName="sibTrans" presStyleLbl="sibTrans1D1" presStyleIdx="2" presStyleCnt="4"/>
      <dgm:spPr/>
      <dgm:t>
        <a:bodyPr/>
        <a:lstStyle/>
        <a:p>
          <a:endParaRPr lang="nb-NO"/>
        </a:p>
      </dgm:t>
    </dgm:pt>
    <dgm:pt modelId="{EA1247DF-D318-4C52-BA54-8D286996552C}" type="pres">
      <dgm:prSet presAssocID="{D5D2BFCB-1793-46DD-9DFC-26FBD791AC6A}" presName="node" presStyleLbl="node1" presStyleIdx="3" presStyleCnt="4">
        <dgm:presLayoutVars>
          <dgm:bulletEnabled val="1"/>
        </dgm:presLayoutVars>
      </dgm:prSet>
      <dgm:spPr/>
      <dgm:t>
        <a:bodyPr/>
        <a:lstStyle/>
        <a:p>
          <a:endParaRPr lang="nb-NO"/>
        </a:p>
      </dgm:t>
    </dgm:pt>
    <dgm:pt modelId="{AA93EDB0-659E-4A89-963A-E1382E34D3E6}" type="pres">
      <dgm:prSet presAssocID="{D5D2BFCB-1793-46DD-9DFC-26FBD791AC6A}" presName="spNode" presStyleCnt="0"/>
      <dgm:spPr/>
    </dgm:pt>
    <dgm:pt modelId="{3BFB57CB-3EED-4C3D-BB68-4B97DB98CB16}" type="pres">
      <dgm:prSet presAssocID="{E96C4F3D-A27C-4F4D-815B-4973ACAF2224}" presName="sibTrans" presStyleLbl="sibTrans1D1" presStyleIdx="3" presStyleCnt="4"/>
      <dgm:spPr/>
      <dgm:t>
        <a:bodyPr/>
        <a:lstStyle/>
        <a:p>
          <a:endParaRPr lang="nb-NO"/>
        </a:p>
      </dgm:t>
    </dgm:pt>
  </dgm:ptLst>
  <dgm:cxnLst>
    <dgm:cxn modelId="{F6571C58-8DB6-4674-9754-2841D3A353D0}" type="presOf" srcId="{13686419-06F6-494F-95F1-D873C6E60189}" destId="{C28AEB09-E31B-4EEA-8046-0889F26AC9B5}" srcOrd="0" destOrd="0" presId="urn:microsoft.com/office/officeart/2005/8/layout/cycle6"/>
    <dgm:cxn modelId="{D97D8FEC-086F-4615-B6EC-CE5C9894C4A6}" type="presOf" srcId="{215A30F9-D901-49A4-9915-0B862B138ECF}" destId="{6110FC39-17B3-4260-A704-1EE65F1B4C1D}" srcOrd="0" destOrd="0" presId="urn:microsoft.com/office/officeart/2005/8/layout/cycle6"/>
    <dgm:cxn modelId="{A55EDC10-F0FC-4AB6-AD0E-9D3E01145153}" type="presOf" srcId="{5BDD179A-B972-425B-A0D1-2602EE6B409B}" destId="{585227DA-D9F9-4CE3-8ABA-EC2F24C32026}" srcOrd="0" destOrd="0" presId="urn:microsoft.com/office/officeart/2005/8/layout/cycle6"/>
    <dgm:cxn modelId="{326ED93C-86F9-46F4-880B-3422F166CD99}" type="presOf" srcId="{E96C4F3D-A27C-4F4D-815B-4973ACAF2224}" destId="{3BFB57CB-3EED-4C3D-BB68-4B97DB98CB16}" srcOrd="0" destOrd="0" presId="urn:microsoft.com/office/officeart/2005/8/layout/cycle6"/>
    <dgm:cxn modelId="{5B9C9348-D6D7-4FC8-BA9E-78F3A7111D00}" srcId="{215A30F9-D901-49A4-9915-0B862B138ECF}" destId="{D5D2BFCB-1793-46DD-9DFC-26FBD791AC6A}" srcOrd="3" destOrd="0" parTransId="{BB972784-3B51-4E8F-B07A-5393F2985BAF}" sibTransId="{E96C4F3D-A27C-4F4D-815B-4973ACAF2224}"/>
    <dgm:cxn modelId="{8791781C-984D-4577-8A35-8C0E22EDCF2A}" srcId="{215A30F9-D901-49A4-9915-0B862B138ECF}" destId="{D56D801A-6F73-43D9-9D0C-4D8D6CDED156}" srcOrd="2" destOrd="0" parTransId="{8F86AB2A-9190-4334-9B14-0AC87FAA3BCA}" sibTransId="{13686419-06F6-494F-95F1-D873C6E60189}"/>
    <dgm:cxn modelId="{F2D36141-A856-45E7-B1DF-6162A57FC0AD}" type="presOf" srcId="{D5D2BFCB-1793-46DD-9DFC-26FBD791AC6A}" destId="{EA1247DF-D318-4C52-BA54-8D286996552C}" srcOrd="0" destOrd="0" presId="urn:microsoft.com/office/officeart/2005/8/layout/cycle6"/>
    <dgm:cxn modelId="{97D0CD85-71D6-4A18-B563-37FDC3BD51ED}" srcId="{215A30F9-D901-49A4-9915-0B862B138ECF}" destId="{5BDD179A-B972-425B-A0D1-2602EE6B409B}" srcOrd="0" destOrd="0" parTransId="{EFCBE150-74E8-4E64-BE5F-A1210420C817}" sibTransId="{37FCCB53-F5EE-46DD-9E8E-E951E5C16B46}"/>
    <dgm:cxn modelId="{52CF1A83-8CE6-4C0F-AF70-E9259A7EA519}" type="presOf" srcId="{37FCCB53-F5EE-46DD-9E8E-E951E5C16B46}" destId="{229E98D3-272E-4ED1-8537-D0D0B96C8DAD}" srcOrd="0" destOrd="0" presId="urn:microsoft.com/office/officeart/2005/8/layout/cycle6"/>
    <dgm:cxn modelId="{96D72037-6736-4F42-A666-EE38FE009D1E}" type="presOf" srcId="{E5C04B55-AD83-4A2A-821D-F44660962D5F}" destId="{1DB64CD7-EC60-4120-AA95-AEC74065451B}" srcOrd="0" destOrd="0" presId="urn:microsoft.com/office/officeart/2005/8/layout/cycle6"/>
    <dgm:cxn modelId="{B503EFE8-442F-4018-BD06-0C27CDDF7C2B}" srcId="{215A30F9-D901-49A4-9915-0B862B138ECF}" destId="{E5C04B55-AD83-4A2A-821D-F44660962D5F}" srcOrd="1" destOrd="0" parTransId="{171073F6-40A3-4014-9484-D45E1A9692C3}" sibTransId="{8C081F24-5580-41AE-BFC2-9596FFFB9CC3}"/>
    <dgm:cxn modelId="{F067CD42-C09B-40E6-9827-6EC61DB3E473}" type="presOf" srcId="{8C081F24-5580-41AE-BFC2-9596FFFB9CC3}" destId="{29BB1814-7650-4E51-8639-B807A6020CBB}" srcOrd="0" destOrd="0" presId="urn:microsoft.com/office/officeart/2005/8/layout/cycle6"/>
    <dgm:cxn modelId="{5A0A0E3D-5CD4-4A53-A338-78F719701DB4}" type="presOf" srcId="{D56D801A-6F73-43D9-9D0C-4D8D6CDED156}" destId="{305E74EE-7CE4-4085-81FC-4E5E493BF492}" srcOrd="0" destOrd="0" presId="urn:microsoft.com/office/officeart/2005/8/layout/cycle6"/>
    <dgm:cxn modelId="{85F65527-6232-4DD3-8CEA-90752FD9A9F0}" type="presParOf" srcId="{6110FC39-17B3-4260-A704-1EE65F1B4C1D}" destId="{585227DA-D9F9-4CE3-8ABA-EC2F24C32026}" srcOrd="0" destOrd="0" presId="urn:microsoft.com/office/officeart/2005/8/layout/cycle6"/>
    <dgm:cxn modelId="{AF6C01C4-6DED-4987-ADE6-6A1DA2D379FB}" type="presParOf" srcId="{6110FC39-17B3-4260-A704-1EE65F1B4C1D}" destId="{F6D7EF98-84E4-4E05-BF16-15061C0DFA76}" srcOrd="1" destOrd="0" presId="urn:microsoft.com/office/officeart/2005/8/layout/cycle6"/>
    <dgm:cxn modelId="{8632A0E8-1A81-418A-86EF-12901C6CF00F}" type="presParOf" srcId="{6110FC39-17B3-4260-A704-1EE65F1B4C1D}" destId="{229E98D3-272E-4ED1-8537-D0D0B96C8DAD}" srcOrd="2" destOrd="0" presId="urn:microsoft.com/office/officeart/2005/8/layout/cycle6"/>
    <dgm:cxn modelId="{7B79213C-E84A-4665-B7B8-A791588681E9}" type="presParOf" srcId="{6110FC39-17B3-4260-A704-1EE65F1B4C1D}" destId="{1DB64CD7-EC60-4120-AA95-AEC74065451B}" srcOrd="3" destOrd="0" presId="urn:microsoft.com/office/officeart/2005/8/layout/cycle6"/>
    <dgm:cxn modelId="{FC453FC2-ED61-4CBA-BA4B-990364A2CAD8}" type="presParOf" srcId="{6110FC39-17B3-4260-A704-1EE65F1B4C1D}" destId="{471AFD8E-FE48-4130-9238-80A3D3E67232}" srcOrd="4" destOrd="0" presId="urn:microsoft.com/office/officeart/2005/8/layout/cycle6"/>
    <dgm:cxn modelId="{71F30785-6AC0-4680-AE2E-E7E3E9AFAECF}" type="presParOf" srcId="{6110FC39-17B3-4260-A704-1EE65F1B4C1D}" destId="{29BB1814-7650-4E51-8639-B807A6020CBB}" srcOrd="5" destOrd="0" presId="urn:microsoft.com/office/officeart/2005/8/layout/cycle6"/>
    <dgm:cxn modelId="{21DF1F85-3901-44ED-B0DD-934805D5FCE6}" type="presParOf" srcId="{6110FC39-17B3-4260-A704-1EE65F1B4C1D}" destId="{305E74EE-7CE4-4085-81FC-4E5E493BF492}" srcOrd="6" destOrd="0" presId="urn:microsoft.com/office/officeart/2005/8/layout/cycle6"/>
    <dgm:cxn modelId="{0E7A3BBC-3E4E-4C1A-A6E5-E3D8415306DF}" type="presParOf" srcId="{6110FC39-17B3-4260-A704-1EE65F1B4C1D}" destId="{C4AE6C4F-EFEB-4D48-9593-DF2833424D32}" srcOrd="7" destOrd="0" presId="urn:microsoft.com/office/officeart/2005/8/layout/cycle6"/>
    <dgm:cxn modelId="{E5CDF4E2-ADFC-4267-A3E4-AF6A448DF71B}" type="presParOf" srcId="{6110FC39-17B3-4260-A704-1EE65F1B4C1D}" destId="{C28AEB09-E31B-4EEA-8046-0889F26AC9B5}" srcOrd="8" destOrd="0" presId="urn:microsoft.com/office/officeart/2005/8/layout/cycle6"/>
    <dgm:cxn modelId="{452C1DBB-F28D-4777-9146-F21C07ECC85E}" type="presParOf" srcId="{6110FC39-17B3-4260-A704-1EE65F1B4C1D}" destId="{EA1247DF-D318-4C52-BA54-8D286996552C}" srcOrd="9" destOrd="0" presId="urn:microsoft.com/office/officeart/2005/8/layout/cycle6"/>
    <dgm:cxn modelId="{A78F3006-0FFA-45ED-BDA4-4864F1BC8E03}" type="presParOf" srcId="{6110FC39-17B3-4260-A704-1EE65F1B4C1D}" destId="{AA93EDB0-659E-4A89-963A-E1382E34D3E6}" srcOrd="10" destOrd="0" presId="urn:microsoft.com/office/officeart/2005/8/layout/cycle6"/>
    <dgm:cxn modelId="{49859323-AD2E-4653-8C10-CA7AD4F5E8AF}" type="presParOf" srcId="{6110FC39-17B3-4260-A704-1EE65F1B4C1D}" destId="{3BFB57CB-3EED-4C3D-BB68-4B97DB98CB16}"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5A30F9-D901-49A4-9915-0B862B138ECF}" type="doc">
      <dgm:prSet loTypeId="urn:microsoft.com/office/officeart/2005/8/layout/cycle6" loCatId="relationship" qsTypeId="urn:microsoft.com/office/officeart/2005/8/quickstyle/simple1" qsCatId="simple" csTypeId="urn:microsoft.com/office/officeart/2005/8/colors/accent3_1" csCatId="accent3" phldr="1"/>
      <dgm:spPr/>
      <dgm:t>
        <a:bodyPr/>
        <a:lstStyle/>
        <a:p>
          <a:endParaRPr lang="nb-NO"/>
        </a:p>
      </dgm:t>
    </dgm:pt>
    <dgm:pt modelId="{5BDD179A-B972-425B-A0D1-2602EE6B409B}">
      <dgm:prSet phldrT="[Tekst]"/>
      <dgm:spPr/>
      <dgm:t>
        <a:bodyPr/>
        <a:lstStyle/>
        <a:p>
          <a:r>
            <a:rPr lang="nb-NO" dirty="0" smtClean="0">
              <a:latin typeface="Century Gothic" panose="020B0502020202020204" pitchFamily="34" charset="0"/>
            </a:rPr>
            <a:t>Kartlegging</a:t>
          </a:r>
          <a:endParaRPr lang="nb-NO" dirty="0">
            <a:latin typeface="Century Gothic" panose="020B0502020202020204" pitchFamily="34" charset="0"/>
          </a:endParaRPr>
        </a:p>
      </dgm:t>
    </dgm:pt>
    <dgm:pt modelId="{EFCBE150-74E8-4E64-BE5F-A1210420C817}" type="parTrans" cxnId="{97D0CD85-71D6-4A18-B563-37FDC3BD51ED}">
      <dgm:prSet/>
      <dgm:spPr/>
      <dgm:t>
        <a:bodyPr/>
        <a:lstStyle/>
        <a:p>
          <a:endParaRPr lang="nb-NO"/>
        </a:p>
      </dgm:t>
    </dgm:pt>
    <dgm:pt modelId="{37FCCB53-F5EE-46DD-9E8E-E951E5C16B46}" type="sibTrans" cxnId="{97D0CD85-71D6-4A18-B563-37FDC3BD51ED}">
      <dgm:prSet/>
      <dgm:spPr>
        <a:ln>
          <a:solidFill>
            <a:srgbClr val="8CA950"/>
          </a:solidFill>
          <a:headEnd type="none"/>
          <a:tailEnd type="arrow"/>
        </a:ln>
      </dgm:spPr>
      <dgm:t>
        <a:bodyPr/>
        <a:lstStyle/>
        <a:p>
          <a:endParaRPr lang="nb-NO"/>
        </a:p>
      </dgm:t>
    </dgm:pt>
    <dgm:pt modelId="{E5C04B55-AD83-4A2A-821D-F44660962D5F}">
      <dgm:prSet phldrT="[Tekst]"/>
      <dgm:spPr/>
      <dgm:t>
        <a:bodyPr/>
        <a:lstStyle/>
        <a:p>
          <a:r>
            <a:rPr lang="nb-NO" dirty="0" smtClean="0">
              <a:latin typeface="Century Gothic" panose="020B0502020202020204" pitchFamily="34" charset="0"/>
            </a:rPr>
            <a:t>Faglig vurdering</a:t>
          </a:r>
          <a:endParaRPr lang="nb-NO" dirty="0">
            <a:latin typeface="Century Gothic" panose="020B0502020202020204" pitchFamily="34" charset="0"/>
          </a:endParaRPr>
        </a:p>
      </dgm:t>
    </dgm:pt>
    <dgm:pt modelId="{171073F6-40A3-4014-9484-D45E1A9692C3}" type="parTrans" cxnId="{B503EFE8-442F-4018-BD06-0C27CDDF7C2B}">
      <dgm:prSet/>
      <dgm:spPr/>
      <dgm:t>
        <a:bodyPr/>
        <a:lstStyle/>
        <a:p>
          <a:endParaRPr lang="nb-NO"/>
        </a:p>
      </dgm:t>
    </dgm:pt>
    <dgm:pt modelId="{8C081F24-5580-41AE-BFC2-9596FFFB9CC3}" type="sibTrans" cxnId="{B503EFE8-442F-4018-BD06-0C27CDDF7C2B}">
      <dgm:prSet/>
      <dgm:spPr>
        <a:ln>
          <a:solidFill>
            <a:srgbClr val="8CA950"/>
          </a:solidFill>
          <a:tailEnd type="arrow"/>
        </a:ln>
      </dgm:spPr>
      <dgm:t>
        <a:bodyPr/>
        <a:lstStyle/>
        <a:p>
          <a:endParaRPr lang="nb-NO"/>
        </a:p>
      </dgm:t>
    </dgm:pt>
    <dgm:pt modelId="{D56D801A-6F73-43D9-9D0C-4D8D6CDED156}">
      <dgm:prSet phldrT="[Tekst]"/>
      <dgm:spPr/>
      <dgm:t>
        <a:bodyPr/>
        <a:lstStyle/>
        <a:p>
          <a:r>
            <a:rPr lang="nb-NO" dirty="0" smtClean="0">
              <a:latin typeface="Century Gothic" panose="020B0502020202020204" pitchFamily="34" charset="0"/>
            </a:rPr>
            <a:t>Gjennomføring av tiltak/innsats</a:t>
          </a:r>
          <a:endParaRPr lang="nb-NO" dirty="0">
            <a:latin typeface="Century Gothic" panose="020B0502020202020204" pitchFamily="34" charset="0"/>
          </a:endParaRPr>
        </a:p>
      </dgm:t>
    </dgm:pt>
    <dgm:pt modelId="{8F86AB2A-9190-4334-9B14-0AC87FAA3BCA}" type="parTrans" cxnId="{8791781C-984D-4577-8A35-8C0E22EDCF2A}">
      <dgm:prSet/>
      <dgm:spPr/>
      <dgm:t>
        <a:bodyPr/>
        <a:lstStyle/>
        <a:p>
          <a:endParaRPr lang="nb-NO"/>
        </a:p>
      </dgm:t>
    </dgm:pt>
    <dgm:pt modelId="{13686419-06F6-494F-95F1-D873C6E60189}" type="sibTrans" cxnId="{8791781C-984D-4577-8A35-8C0E22EDCF2A}">
      <dgm:prSet/>
      <dgm:spPr>
        <a:ln>
          <a:solidFill>
            <a:srgbClr val="8CA950"/>
          </a:solidFill>
          <a:tailEnd type="arrow"/>
        </a:ln>
      </dgm:spPr>
      <dgm:t>
        <a:bodyPr/>
        <a:lstStyle/>
        <a:p>
          <a:endParaRPr lang="nb-NO"/>
        </a:p>
      </dgm:t>
    </dgm:pt>
    <dgm:pt modelId="{D5D2BFCB-1793-46DD-9DFC-26FBD791AC6A}">
      <dgm:prSet phldrT="[Tekst]"/>
      <dgm:spPr/>
      <dgm:t>
        <a:bodyPr/>
        <a:lstStyle/>
        <a:p>
          <a:r>
            <a:rPr lang="nb-NO" dirty="0" smtClean="0">
              <a:latin typeface="Century Gothic" panose="020B0502020202020204" pitchFamily="34" charset="0"/>
            </a:rPr>
            <a:t>Evaluering</a:t>
          </a:r>
          <a:endParaRPr lang="nb-NO" dirty="0">
            <a:latin typeface="Century Gothic" panose="020B0502020202020204" pitchFamily="34" charset="0"/>
          </a:endParaRPr>
        </a:p>
      </dgm:t>
    </dgm:pt>
    <dgm:pt modelId="{BB972784-3B51-4E8F-B07A-5393F2985BAF}" type="parTrans" cxnId="{5B9C9348-D6D7-4FC8-BA9E-78F3A7111D00}">
      <dgm:prSet/>
      <dgm:spPr/>
      <dgm:t>
        <a:bodyPr/>
        <a:lstStyle/>
        <a:p>
          <a:endParaRPr lang="nb-NO"/>
        </a:p>
      </dgm:t>
    </dgm:pt>
    <dgm:pt modelId="{E96C4F3D-A27C-4F4D-815B-4973ACAF2224}" type="sibTrans" cxnId="{5B9C9348-D6D7-4FC8-BA9E-78F3A7111D00}">
      <dgm:prSet/>
      <dgm:spPr>
        <a:ln>
          <a:solidFill>
            <a:srgbClr val="8CA950"/>
          </a:solidFill>
          <a:tailEnd type="arrow"/>
        </a:ln>
      </dgm:spPr>
      <dgm:t>
        <a:bodyPr/>
        <a:lstStyle/>
        <a:p>
          <a:endParaRPr lang="nb-NO"/>
        </a:p>
      </dgm:t>
    </dgm:pt>
    <dgm:pt modelId="{6110FC39-17B3-4260-A704-1EE65F1B4C1D}" type="pres">
      <dgm:prSet presAssocID="{215A30F9-D901-49A4-9915-0B862B138ECF}" presName="cycle" presStyleCnt="0">
        <dgm:presLayoutVars>
          <dgm:dir/>
          <dgm:resizeHandles val="exact"/>
        </dgm:presLayoutVars>
      </dgm:prSet>
      <dgm:spPr/>
      <dgm:t>
        <a:bodyPr/>
        <a:lstStyle/>
        <a:p>
          <a:endParaRPr lang="nb-NO"/>
        </a:p>
      </dgm:t>
    </dgm:pt>
    <dgm:pt modelId="{585227DA-D9F9-4CE3-8ABA-EC2F24C32026}" type="pres">
      <dgm:prSet presAssocID="{5BDD179A-B972-425B-A0D1-2602EE6B409B}" presName="node" presStyleLbl="node1" presStyleIdx="0" presStyleCnt="4">
        <dgm:presLayoutVars>
          <dgm:bulletEnabled val="1"/>
        </dgm:presLayoutVars>
      </dgm:prSet>
      <dgm:spPr/>
      <dgm:t>
        <a:bodyPr/>
        <a:lstStyle/>
        <a:p>
          <a:endParaRPr lang="nb-NO"/>
        </a:p>
      </dgm:t>
    </dgm:pt>
    <dgm:pt modelId="{F6D7EF98-84E4-4E05-BF16-15061C0DFA76}" type="pres">
      <dgm:prSet presAssocID="{5BDD179A-B972-425B-A0D1-2602EE6B409B}" presName="spNode" presStyleCnt="0"/>
      <dgm:spPr/>
    </dgm:pt>
    <dgm:pt modelId="{229E98D3-272E-4ED1-8537-D0D0B96C8DAD}" type="pres">
      <dgm:prSet presAssocID="{37FCCB53-F5EE-46DD-9E8E-E951E5C16B46}" presName="sibTrans" presStyleLbl="sibTrans1D1" presStyleIdx="0" presStyleCnt="4"/>
      <dgm:spPr/>
      <dgm:t>
        <a:bodyPr/>
        <a:lstStyle/>
        <a:p>
          <a:endParaRPr lang="nb-NO"/>
        </a:p>
      </dgm:t>
    </dgm:pt>
    <dgm:pt modelId="{1DB64CD7-EC60-4120-AA95-AEC74065451B}" type="pres">
      <dgm:prSet presAssocID="{E5C04B55-AD83-4A2A-821D-F44660962D5F}" presName="node" presStyleLbl="node1" presStyleIdx="1" presStyleCnt="4">
        <dgm:presLayoutVars>
          <dgm:bulletEnabled val="1"/>
        </dgm:presLayoutVars>
      </dgm:prSet>
      <dgm:spPr/>
      <dgm:t>
        <a:bodyPr/>
        <a:lstStyle/>
        <a:p>
          <a:endParaRPr lang="nb-NO"/>
        </a:p>
      </dgm:t>
    </dgm:pt>
    <dgm:pt modelId="{471AFD8E-FE48-4130-9238-80A3D3E67232}" type="pres">
      <dgm:prSet presAssocID="{E5C04B55-AD83-4A2A-821D-F44660962D5F}" presName="spNode" presStyleCnt="0"/>
      <dgm:spPr/>
    </dgm:pt>
    <dgm:pt modelId="{29BB1814-7650-4E51-8639-B807A6020CBB}" type="pres">
      <dgm:prSet presAssocID="{8C081F24-5580-41AE-BFC2-9596FFFB9CC3}" presName="sibTrans" presStyleLbl="sibTrans1D1" presStyleIdx="1" presStyleCnt="4"/>
      <dgm:spPr/>
      <dgm:t>
        <a:bodyPr/>
        <a:lstStyle/>
        <a:p>
          <a:endParaRPr lang="nb-NO"/>
        </a:p>
      </dgm:t>
    </dgm:pt>
    <dgm:pt modelId="{305E74EE-7CE4-4085-81FC-4E5E493BF492}" type="pres">
      <dgm:prSet presAssocID="{D56D801A-6F73-43D9-9D0C-4D8D6CDED156}" presName="node" presStyleLbl="node1" presStyleIdx="2" presStyleCnt="4">
        <dgm:presLayoutVars>
          <dgm:bulletEnabled val="1"/>
        </dgm:presLayoutVars>
      </dgm:prSet>
      <dgm:spPr/>
      <dgm:t>
        <a:bodyPr/>
        <a:lstStyle/>
        <a:p>
          <a:endParaRPr lang="nb-NO"/>
        </a:p>
      </dgm:t>
    </dgm:pt>
    <dgm:pt modelId="{C4AE6C4F-EFEB-4D48-9593-DF2833424D32}" type="pres">
      <dgm:prSet presAssocID="{D56D801A-6F73-43D9-9D0C-4D8D6CDED156}" presName="spNode" presStyleCnt="0"/>
      <dgm:spPr/>
    </dgm:pt>
    <dgm:pt modelId="{C28AEB09-E31B-4EEA-8046-0889F26AC9B5}" type="pres">
      <dgm:prSet presAssocID="{13686419-06F6-494F-95F1-D873C6E60189}" presName="sibTrans" presStyleLbl="sibTrans1D1" presStyleIdx="2" presStyleCnt="4"/>
      <dgm:spPr/>
      <dgm:t>
        <a:bodyPr/>
        <a:lstStyle/>
        <a:p>
          <a:endParaRPr lang="nb-NO"/>
        </a:p>
      </dgm:t>
    </dgm:pt>
    <dgm:pt modelId="{EA1247DF-D318-4C52-BA54-8D286996552C}" type="pres">
      <dgm:prSet presAssocID="{D5D2BFCB-1793-46DD-9DFC-26FBD791AC6A}" presName="node" presStyleLbl="node1" presStyleIdx="3" presStyleCnt="4">
        <dgm:presLayoutVars>
          <dgm:bulletEnabled val="1"/>
        </dgm:presLayoutVars>
      </dgm:prSet>
      <dgm:spPr/>
      <dgm:t>
        <a:bodyPr/>
        <a:lstStyle/>
        <a:p>
          <a:endParaRPr lang="nb-NO"/>
        </a:p>
      </dgm:t>
    </dgm:pt>
    <dgm:pt modelId="{AA93EDB0-659E-4A89-963A-E1382E34D3E6}" type="pres">
      <dgm:prSet presAssocID="{D5D2BFCB-1793-46DD-9DFC-26FBD791AC6A}" presName="spNode" presStyleCnt="0"/>
      <dgm:spPr/>
    </dgm:pt>
    <dgm:pt modelId="{3BFB57CB-3EED-4C3D-BB68-4B97DB98CB16}" type="pres">
      <dgm:prSet presAssocID="{E96C4F3D-A27C-4F4D-815B-4973ACAF2224}" presName="sibTrans" presStyleLbl="sibTrans1D1" presStyleIdx="3" presStyleCnt="4"/>
      <dgm:spPr/>
      <dgm:t>
        <a:bodyPr/>
        <a:lstStyle/>
        <a:p>
          <a:endParaRPr lang="nb-NO"/>
        </a:p>
      </dgm:t>
    </dgm:pt>
  </dgm:ptLst>
  <dgm:cxnLst>
    <dgm:cxn modelId="{EDA8987A-C753-41DC-B797-294A1088819B}" type="presOf" srcId="{E5C04B55-AD83-4A2A-821D-F44660962D5F}" destId="{1DB64CD7-EC60-4120-AA95-AEC74065451B}" srcOrd="0" destOrd="0" presId="urn:microsoft.com/office/officeart/2005/8/layout/cycle6"/>
    <dgm:cxn modelId="{5B9C9348-D6D7-4FC8-BA9E-78F3A7111D00}" srcId="{215A30F9-D901-49A4-9915-0B862B138ECF}" destId="{D5D2BFCB-1793-46DD-9DFC-26FBD791AC6A}" srcOrd="3" destOrd="0" parTransId="{BB972784-3B51-4E8F-B07A-5393F2985BAF}" sibTransId="{E96C4F3D-A27C-4F4D-815B-4973ACAF2224}"/>
    <dgm:cxn modelId="{DD78D639-0EDD-41A3-8D36-7BB8F6FF7154}" type="presOf" srcId="{5BDD179A-B972-425B-A0D1-2602EE6B409B}" destId="{585227DA-D9F9-4CE3-8ABA-EC2F24C32026}" srcOrd="0" destOrd="0" presId="urn:microsoft.com/office/officeart/2005/8/layout/cycle6"/>
    <dgm:cxn modelId="{8791781C-984D-4577-8A35-8C0E22EDCF2A}" srcId="{215A30F9-D901-49A4-9915-0B862B138ECF}" destId="{D56D801A-6F73-43D9-9D0C-4D8D6CDED156}" srcOrd="2" destOrd="0" parTransId="{8F86AB2A-9190-4334-9B14-0AC87FAA3BCA}" sibTransId="{13686419-06F6-494F-95F1-D873C6E60189}"/>
    <dgm:cxn modelId="{99F17F6D-8749-4A6D-AF63-65769674DE43}" type="presOf" srcId="{E96C4F3D-A27C-4F4D-815B-4973ACAF2224}" destId="{3BFB57CB-3EED-4C3D-BB68-4B97DB98CB16}" srcOrd="0" destOrd="0" presId="urn:microsoft.com/office/officeart/2005/8/layout/cycle6"/>
    <dgm:cxn modelId="{68CC49E6-5028-4310-B7C6-BA42D8398AC5}" type="presOf" srcId="{D5D2BFCB-1793-46DD-9DFC-26FBD791AC6A}" destId="{EA1247DF-D318-4C52-BA54-8D286996552C}" srcOrd="0" destOrd="0" presId="urn:microsoft.com/office/officeart/2005/8/layout/cycle6"/>
    <dgm:cxn modelId="{6648200F-B25B-4027-A212-A7FC06DF3558}" type="presOf" srcId="{215A30F9-D901-49A4-9915-0B862B138ECF}" destId="{6110FC39-17B3-4260-A704-1EE65F1B4C1D}" srcOrd="0" destOrd="0" presId="urn:microsoft.com/office/officeart/2005/8/layout/cycle6"/>
    <dgm:cxn modelId="{F81D9A36-CDB9-4D3F-AEE5-334AC15035B2}" type="presOf" srcId="{13686419-06F6-494F-95F1-D873C6E60189}" destId="{C28AEB09-E31B-4EEA-8046-0889F26AC9B5}" srcOrd="0" destOrd="0" presId="urn:microsoft.com/office/officeart/2005/8/layout/cycle6"/>
    <dgm:cxn modelId="{97D0CD85-71D6-4A18-B563-37FDC3BD51ED}" srcId="{215A30F9-D901-49A4-9915-0B862B138ECF}" destId="{5BDD179A-B972-425B-A0D1-2602EE6B409B}" srcOrd="0" destOrd="0" parTransId="{EFCBE150-74E8-4E64-BE5F-A1210420C817}" sibTransId="{37FCCB53-F5EE-46DD-9E8E-E951E5C16B46}"/>
    <dgm:cxn modelId="{52265974-85E8-4E92-A7CF-287858CBC4BB}" type="presOf" srcId="{8C081F24-5580-41AE-BFC2-9596FFFB9CC3}" destId="{29BB1814-7650-4E51-8639-B807A6020CBB}" srcOrd="0" destOrd="0" presId="urn:microsoft.com/office/officeart/2005/8/layout/cycle6"/>
    <dgm:cxn modelId="{B503EFE8-442F-4018-BD06-0C27CDDF7C2B}" srcId="{215A30F9-D901-49A4-9915-0B862B138ECF}" destId="{E5C04B55-AD83-4A2A-821D-F44660962D5F}" srcOrd="1" destOrd="0" parTransId="{171073F6-40A3-4014-9484-D45E1A9692C3}" sibTransId="{8C081F24-5580-41AE-BFC2-9596FFFB9CC3}"/>
    <dgm:cxn modelId="{71410153-23BB-4767-9A35-3C052E3AB054}" type="presOf" srcId="{37FCCB53-F5EE-46DD-9E8E-E951E5C16B46}" destId="{229E98D3-272E-4ED1-8537-D0D0B96C8DAD}" srcOrd="0" destOrd="0" presId="urn:microsoft.com/office/officeart/2005/8/layout/cycle6"/>
    <dgm:cxn modelId="{A10B5EB8-9BD1-4E43-87FD-2F3CFE018849}" type="presOf" srcId="{D56D801A-6F73-43D9-9D0C-4D8D6CDED156}" destId="{305E74EE-7CE4-4085-81FC-4E5E493BF492}" srcOrd="0" destOrd="0" presId="urn:microsoft.com/office/officeart/2005/8/layout/cycle6"/>
    <dgm:cxn modelId="{3152A250-36DE-405C-A663-60979464F3EA}" type="presParOf" srcId="{6110FC39-17B3-4260-A704-1EE65F1B4C1D}" destId="{585227DA-D9F9-4CE3-8ABA-EC2F24C32026}" srcOrd="0" destOrd="0" presId="urn:microsoft.com/office/officeart/2005/8/layout/cycle6"/>
    <dgm:cxn modelId="{5B34DC74-99E5-4D2D-B2A4-77B053E0ACB6}" type="presParOf" srcId="{6110FC39-17B3-4260-A704-1EE65F1B4C1D}" destId="{F6D7EF98-84E4-4E05-BF16-15061C0DFA76}" srcOrd="1" destOrd="0" presId="urn:microsoft.com/office/officeart/2005/8/layout/cycle6"/>
    <dgm:cxn modelId="{B1168F2B-894E-4665-86B6-B6226C3EFAE2}" type="presParOf" srcId="{6110FC39-17B3-4260-A704-1EE65F1B4C1D}" destId="{229E98D3-272E-4ED1-8537-D0D0B96C8DAD}" srcOrd="2" destOrd="0" presId="urn:microsoft.com/office/officeart/2005/8/layout/cycle6"/>
    <dgm:cxn modelId="{E3C2C2AC-5EE7-4D61-8742-B5D835A87A3F}" type="presParOf" srcId="{6110FC39-17B3-4260-A704-1EE65F1B4C1D}" destId="{1DB64CD7-EC60-4120-AA95-AEC74065451B}" srcOrd="3" destOrd="0" presId="urn:microsoft.com/office/officeart/2005/8/layout/cycle6"/>
    <dgm:cxn modelId="{9C850EBA-13B7-498D-B709-F1191C99AE4D}" type="presParOf" srcId="{6110FC39-17B3-4260-A704-1EE65F1B4C1D}" destId="{471AFD8E-FE48-4130-9238-80A3D3E67232}" srcOrd="4" destOrd="0" presId="urn:microsoft.com/office/officeart/2005/8/layout/cycle6"/>
    <dgm:cxn modelId="{6EBA5B1F-E32C-4D8C-9BF0-C30D47A04595}" type="presParOf" srcId="{6110FC39-17B3-4260-A704-1EE65F1B4C1D}" destId="{29BB1814-7650-4E51-8639-B807A6020CBB}" srcOrd="5" destOrd="0" presId="urn:microsoft.com/office/officeart/2005/8/layout/cycle6"/>
    <dgm:cxn modelId="{CEF9F6F9-D8BD-4C11-B6FA-723CC345F5F4}" type="presParOf" srcId="{6110FC39-17B3-4260-A704-1EE65F1B4C1D}" destId="{305E74EE-7CE4-4085-81FC-4E5E493BF492}" srcOrd="6" destOrd="0" presId="urn:microsoft.com/office/officeart/2005/8/layout/cycle6"/>
    <dgm:cxn modelId="{A225FCFA-FB60-43CB-942F-C5DBA6D53FF5}" type="presParOf" srcId="{6110FC39-17B3-4260-A704-1EE65F1B4C1D}" destId="{C4AE6C4F-EFEB-4D48-9593-DF2833424D32}" srcOrd="7" destOrd="0" presId="urn:microsoft.com/office/officeart/2005/8/layout/cycle6"/>
    <dgm:cxn modelId="{FDB81B04-CA61-40FE-8339-030B173DD0E8}" type="presParOf" srcId="{6110FC39-17B3-4260-A704-1EE65F1B4C1D}" destId="{C28AEB09-E31B-4EEA-8046-0889F26AC9B5}" srcOrd="8" destOrd="0" presId="urn:microsoft.com/office/officeart/2005/8/layout/cycle6"/>
    <dgm:cxn modelId="{1A5A5190-48EC-413F-BCEB-35E13550473B}" type="presParOf" srcId="{6110FC39-17B3-4260-A704-1EE65F1B4C1D}" destId="{EA1247DF-D318-4C52-BA54-8D286996552C}" srcOrd="9" destOrd="0" presId="urn:microsoft.com/office/officeart/2005/8/layout/cycle6"/>
    <dgm:cxn modelId="{6799DE95-5EF2-4242-8ACF-3A1512F251EA}" type="presParOf" srcId="{6110FC39-17B3-4260-A704-1EE65F1B4C1D}" destId="{AA93EDB0-659E-4A89-963A-E1382E34D3E6}" srcOrd="10" destOrd="0" presId="urn:microsoft.com/office/officeart/2005/8/layout/cycle6"/>
    <dgm:cxn modelId="{A4F7C379-59D9-4571-A817-8BCBA9E310AA}" type="presParOf" srcId="{6110FC39-17B3-4260-A704-1EE65F1B4C1D}" destId="{3BFB57CB-3EED-4C3D-BB68-4B97DB98CB16}"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227DA-D9F9-4CE3-8ABA-EC2F24C32026}">
      <dsp:nvSpPr>
        <dsp:cNvPr id="0" name=""/>
        <dsp:cNvSpPr/>
      </dsp:nvSpPr>
      <dsp:spPr>
        <a:xfrm>
          <a:off x="1209958" y="313322"/>
          <a:ext cx="1125140" cy="73134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nb-NO" sz="1000" kern="1200" dirty="0" smtClean="0">
              <a:latin typeface="Century Gothic" panose="020B0502020202020204" pitchFamily="34" charset="0"/>
            </a:rPr>
            <a:t>Kartlegging</a:t>
          </a:r>
          <a:endParaRPr lang="nb-NO" sz="1000" kern="1200" dirty="0">
            <a:latin typeface="Century Gothic" panose="020B0502020202020204" pitchFamily="34" charset="0"/>
          </a:endParaRPr>
        </a:p>
      </dsp:txBody>
      <dsp:txXfrm>
        <a:off x="1245659" y="349023"/>
        <a:ext cx="1053738" cy="659939"/>
      </dsp:txXfrm>
    </dsp:sp>
    <dsp:sp modelId="{229E98D3-272E-4ED1-8537-D0D0B96C8DAD}">
      <dsp:nvSpPr>
        <dsp:cNvPr id="0" name=""/>
        <dsp:cNvSpPr/>
      </dsp:nvSpPr>
      <dsp:spPr>
        <a:xfrm>
          <a:off x="563098" y="678993"/>
          <a:ext cx="2418861" cy="2418861"/>
        </a:xfrm>
        <a:custGeom>
          <a:avLst/>
          <a:gdLst/>
          <a:ahLst/>
          <a:cxnLst/>
          <a:rect l="0" t="0" r="0" b="0"/>
          <a:pathLst>
            <a:path>
              <a:moveTo>
                <a:pt x="1780123" y="143113"/>
              </a:moveTo>
              <a:arcTo wR="1209430" hR="1209430" stAng="17889342" swAng="2628598"/>
            </a:path>
          </a:pathLst>
        </a:custGeom>
        <a:noFill/>
        <a:ln w="9525" cap="flat" cmpd="sng" algn="ctr">
          <a:solidFill>
            <a:srgbClr val="8CA950"/>
          </a:solidFill>
          <a:prstDash val="solid"/>
          <a:headEnd type="none"/>
          <a:tailEnd type="arrow"/>
        </a:ln>
        <a:effectLst/>
      </dsp:spPr>
      <dsp:style>
        <a:lnRef idx="1">
          <a:scrgbClr r="0" g="0" b="0"/>
        </a:lnRef>
        <a:fillRef idx="0">
          <a:scrgbClr r="0" g="0" b="0"/>
        </a:fillRef>
        <a:effectRef idx="0">
          <a:scrgbClr r="0" g="0" b="0"/>
        </a:effectRef>
        <a:fontRef idx="minor"/>
      </dsp:style>
    </dsp:sp>
    <dsp:sp modelId="{1DB64CD7-EC60-4120-AA95-AEC74065451B}">
      <dsp:nvSpPr>
        <dsp:cNvPr id="0" name=""/>
        <dsp:cNvSpPr/>
      </dsp:nvSpPr>
      <dsp:spPr>
        <a:xfrm>
          <a:off x="2419389" y="1522753"/>
          <a:ext cx="1125140" cy="73134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nb-NO" sz="1000" kern="1200" dirty="0" smtClean="0">
              <a:latin typeface="Century Gothic" panose="020B0502020202020204" pitchFamily="34" charset="0"/>
            </a:rPr>
            <a:t>Faglig vurdering</a:t>
          </a:r>
          <a:endParaRPr lang="nb-NO" sz="1000" kern="1200" dirty="0">
            <a:latin typeface="Century Gothic" panose="020B0502020202020204" pitchFamily="34" charset="0"/>
          </a:endParaRPr>
        </a:p>
      </dsp:txBody>
      <dsp:txXfrm>
        <a:off x="2455090" y="1558454"/>
        <a:ext cx="1053738" cy="659939"/>
      </dsp:txXfrm>
    </dsp:sp>
    <dsp:sp modelId="{29BB1814-7650-4E51-8639-B807A6020CBB}">
      <dsp:nvSpPr>
        <dsp:cNvPr id="0" name=""/>
        <dsp:cNvSpPr/>
      </dsp:nvSpPr>
      <dsp:spPr>
        <a:xfrm>
          <a:off x="563098" y="678993"/>
          <a:ext cx="2418861" cy="2418861"/>
        </a:xfrm>
        <a:custGeom>
          <a:avLst/>
          <a:gdLst/>
          <a:ahLst/>
          <a:cxnLst/>
          <a:rect l="0" t="0" r="0" b="0"/>
          <a:pathLst>
            <a:path>
              <a:moveTo>
                <a:pt x="2359443" y="1583854"/>
              </a:moveTo>
              <a:arcTo wR="1209430" hR="1209430" stAng="1082061" swAng="2628598"/>
            </a:path>
          </a:pathLst>
        </a:custGeom>
        <a:noFill/>
        <a:ln w="9525" cap="flat" cmpd="sng" algn="ctr">
          <a:solidFill>
            <a:srgbClr val="8CA950"/>
          </a:solidFill>
          <a:prstDash val="solid"/>
          <a:tailEnd type="arrow"/>
        </a:ln>
        <a:effectLst/>
      </dsp:spPr>
      <dsp:style>
        <a:lnRef idx="1">
          <a:scrgbClr r="0" g="0" b="0"/>
        </a:lnRef>
        <a:fillRef idx="0">
          <a:scrgbClr r="0" g="0" b="0"/>
        </a:fillRef>
        <a:effectRef idx="0">
          <a:scrgbClr r="0" g="0" b="0"/>
        </a:effectRef>
        <a:fontRef idx="minor"/>
      </dsp:style>
    </dsp:sp>
    <dsp:sp modelId="{305E74EE-7CE4-4085-81FC-4E5E493BF492}">
      <dsp:nvSpPr>
        <dsp:cNvPr id="0" name=""/>
        <dsp:cNvSpPr/>
      </dsp:nvSpPr>
      <dsp:spPr>
        <a:xfrm>
          <a:off x="1209958" y="2732184"/>
          <a:ext cx="1125140" cy="73134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nb-NO" sz="1000" kern="1200" dirty="0" smtClean="0">
              <a:latin typeface="Century Gothic" panose="020B0502020202020204" pitchFamily="34" charset="0"/>
            </a:rPr>
            <a:t>Gjennomføring av tiltak/innsats</a:t>
          </a:r>
          <a:endParaRPr lang="nb-NO" sz="1000" kern="1200" dirty="0">
            <a:latin typeface="Century Gothic" panose="020B0502020202020204" pitchFamily="34" charset="0"/>
          </a:endParaRPr>
        </a:p>
      </dsp:txBody>
      <dsp:txXfrm>
        <a:off x="1245659" y="2767885"/>
        <a:ext cx="1053738" cy="659939"/>
      </dsp:txXfrm>
    </dsp:sp>
    <dsp:sp modelId="{C28AEB09-E31B-4EEA-8046-0889F26AC9B5}">
      <dsp:nvSpPr>
        <dsp:cNvPr id="0" name=""/>
        <dsp:cNvSpPr/>
      </dsp:nvSpPr>
      <dsp:spPr>
        <a:xfrm>
          <a:off x="563098" y="678993"/>
          <a:ext cx="2418861" cy="2418861"/>
        </a:xfrm>
        <a:custGeom>
          <a:avLst/>
          <a:gdLst/>
          <a:ahLst/>
          <a:cxnLst/>
          <a:rect l="0" t="0" r="0" b="0"/>
          <a:pathLst>
            <a:path>
              <a:moveTo>
                <a:pt x="638737" y="2275747"/>
              </a:moveTo>
              <a:arcTo wR="1209430" hR="1209430" stAng="7089342" swAng="2628598"/>
            </a:path>
          </a:pathLst>
        </a:custGeom>
        <a:noFill/>
        <a:ln w="9525" cap="flat" cmpd="sng" algn="ctr">
          <a:solidFill>
            <a:srgbClr val="8CA950"/>
          </a:solidFill>
          <a:prstDash val="solid"/>
          <a:tailEnd type="arrow"/>
        </a:ln>
        <a:effectLst/>
      </dsp:spPr>
      <dsp:style>
        <a:lnRef idx="1">
          <a:scrgbClr r="0" g="0" b="0"/>
        </a:lnRef>
        <a:fillRef idx="0">
          <a:scrgbClr r="0" g="0" b="0"/>
        </a:fillRef>
        <a:effectRef idx="0">
          <a:scrgbClr r="0" g="0" b="0"/>
        </a:effectRef>
        <a:fontRef idx="minor"/>
      </dsp:style>
    </dsp:sp>
    <dsp:sp modelId="{EA1247DF-D318-4C52-BA54-8D286996552C}">
      <dsp:nvSpPr>
        <dsp:cNvPr id="0" name=""/>
        <dsp:cNvSpPr/>
      </dsp:nvSpPr>
      <dsp:spPr>
        <a:xfrm>
          <a:off x="528" y="1522753"/>
          <a:ext cx="1125140" cy="73134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nb-NO" sz="1000" kern="1200" dirty="0" smtClean="0">
              <a:latin typeface="Century Gothic" panose="020B0502020202020204" pitchFamily="34" charset="0"/>
            </a:rPr>
            <a:t>Evaluering</a:t>
          </a:r>
          <a:endParaRPr lang="nb-NO" sz="1000" kern="1200" dirty="0">
            <a:latin typeface="Century Gothic" panose="020B0502020202020204" pitchFamily="34" charset="0"/>
          </a:endParaRPr>
        </a:p>
      </dsp:txBody>
      <dsp:txXfrm>
        <a:off x="36229" y="1558454"/>
        <a:ext cx="1053738" cy="659939"/>
      </dsp:txXfrm>
    </dsp:sp>
    <dsp:sp modelId="{3BFB57CB-3EED-4C3D-BB68-4B97DB98CB16}">
      <dsp:nvSpPr>
        <dsp:cNvPr id="0" name=""/>
        <dsp:cNvSpPr/>
      </dsp:nvSpPr>
      <dsp:spPr>
        <a:xfrm>
          <a:off x="563098" y="678993"/>
          <a:ext cx="2418861" cy="2418861"/>
        </a:xfrm>
        <a:custGeom>
          <a:avLst/>
          <a:gdLst/>
          <a:ahLst/>
          <a:cxnLst/>
          <a:rect l="0" t="0" r="0" b="0"/>
          <a:pathLst>
            <a:path>
              <a:moveTo>
                <a:pt x="59417" y="835006"/>
              </a:moveTo>
              <a:arcTo wR="1209430" hR="1209430" stAng="11882061" swAng="2628598"/>
            </a:path>
          </a:pathLst>
        </a:custGeom>
        <a:noFill/>
        <a:ln w="9525" cap="flat" cmpd="sng" algn="ctr">
          <a:solidFill>
            <a:srgbClr val="8CA95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227DA-D9F9-4CE3-8ABA-EC2F24C32026}">
      <dsp:nvSpPr>
        <dsp:cNvPr id="0" name=""/>
        <dsp:cNvSpPr/>
      </dsp:nvSpPr>
      <dsp:spPr>
        <a:xfrm>
          <a:off x="856587" y="221815"/>
          <a:ext cx="796540" cy="51775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b-NO" sz="700" kern="1200" dirty="0" smtClean="0">
              <a:latin typeface="Century Gothic" panose="020B0502020202020204" pitchFamily="34" charset="0"/>
            </a:rPr>
            <a:t>Kartlegging</a:t>
          </a:r>
          <a:endParaRPr lang="nb-NO" sz="700" kern="1200" dirty="0">
            <a:latin typeface="Century Gothic" panose="020B0502020202020204" pitchFamily="34" charset="0"/>
          </a:endParaRPr>
        </a:p>
      </dsp:txBody>
      <dsp:txXfrm>
        <a:off x="881862" y="247090"/>
        <a:ext cx="745990" cy="467201"/>
      </dsp:txXfrm>
    </dsp:sp>
    <dsp:sp modelId="{229E98D3-272E-4ED1-8537-D0D0B96C8DAD}">
      <dsp:nvSpPr>
        <dsp:cNvPr id="0" name=""/>
        <dsp:cNvSpPr/>
      </dsp:nvSpPr>
      <dsp:spPr>
        <a:xfrm>
          <a:off x="398644" y="480691"/>
          <a:ext cx="1712427" cy="1712427"/>
        </a:xfrm>
        <a:custGeom>
          <a:avLst/>
          <a:gdLst/>
          <a:ahLst/>
          <a:cxnLst/>
          <a:rect l="0" t="0" r="0" b="0"/>
          <a:pathLst>
            <a:path>
              <a:moveTo>
                <a:pt x="1260234" y="101316"/>
              </a:moveTo>
              <a:arcTo wR="856213" hR="856213" stAng="17889342" swAng="2628598"/>
            </a:path>
          </a:pathLst>
        </a:custGeom>
        <a:noFill/>
        <a:ln w="9525" cap="flat" cmpd="sng" algn="ctr">
          <a:solidFill>
            <a:srgbClr val="8CA950"/>
          </a:solidFill>
          <a:prstDash val="solid"/>
          <a:headEnd type="none"/>
          <a:tailEnd type="arrow"/>
        </a:ln>
        <a:effectLst/>
      </dsp:spPr>
      <dsp:style>
        <a:lnRef idx="1">
          <a:scrgbClr r="0" g="0" b="0"/>
        </a:lnRef>
        <a:fillRef idx="0">
          <a:scrgbClr r="0" g="0" b="0"/>
        </a:fillRef>
        <a:effectRef idx="0">
          <a:scrgbClr r="0" g="0" b="0"/>
        </a:effectRef>
        <a:fontRef idx="minor"/>
      </dsp:style>
    </dsp:sp>
    <dsp:sp modelId="{1DB64CD7-EC60-4120-AA95-AEC74065451B}">
      <dsp:nvSpPr>
        <dsp:cNvPr id="0" name=""/>
        <dsp:cNvSpPr/>
      </dsp:nvSpPr>
      <dsp:spPr>
        <a:xfrm>
          <a:off x="1712801" y="1078029"/>
          <a:ext cx="796540" cy="51775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b-NO" sz="700" kern="1200" dirty="0" smtClean="0">
              <a:latin typeface="Century Gothic" panose="020B0502020202020204" pitchFamily="34" charset="0"/>
            </a:rPr>
            <a:t>Faglig vurdering</a:t>
          </a:r>
          <a:endParaRPr lang="nb-NO" sz="700" kern="1200" dirty="0">
            <a:latin typeface="Century Gothic" panose="020B0502020202020204" pitchFamily="34" charset="0"/>
          </a:endParaRPr>
        </a:p>
      </dsp:txBody>
      <dsp:txXfrm>
        <a:off x="1738076" y="1103304"/>
        <a:ext cx="745990" cy="467201"/>
      </dsp:txXfrm>
    </dsp:sp>
    <dsp:sp modelId="{29BB1814-7650-4E51-8639-B807A6020CBB}">
      <dsp:nvSpPr>
        <dsp:cNvPr id="0" name=""/>
        <dsp:cNvSpPr/>
      </dsp:nvSpPr>
      <dsp:spPr>
        <a:xfrm>
          <a:off x="398644" y="480691"/>
          <a:ext cx="1712427" cy="1712427"/>
        </a:xfrm>
        <a:custGeom>
          <a:avLst/>
          <a:gdLst/>
          <a:ahLst/>
          <a:cxnLst/>
          <a:rect l="0" t="0" r="0" b="0"/>
          <a:pathLst>
            <a:path>
              <a:moveTo>
                <a:pt x="1670362" y="1121286"/>
              </a:moveTo>
              <a:arcTo wR="856213" hR="856213" stAng="1082061" swAng="2628598"/>
            </a:path>
          </a:pathLst>
        </a:custGeom>
        <a:noFill/>
        <a:ln w="9525" cap="flat" cmpd="sng" algn="ctr">
          <a:solidFill>
            <a:srgbClr val="8CA950"/>
          </a:solidFill>
          <a:prstDash val="solid"/>
          <a:tailEnd type="arrow"/>
        </a:ln>
        <a:effectLst/>
      </dsp:spPr>
      <dsp:style>
        <a:lnRef idx="1">
          <a:scrgbClr r="0" g="0" b="0"/>
        </a:lnRef>
        <a:fillRef idx="0">
          <a:scrgbClr r="0" g="0" b="0"/>
        </a:fillRef>
        <a:effectRef idx="0">
          <a:scrgbClr r="0" g="0" b="0"/>
        </a:effectRef>
        <a:fontRef idx="minor"/>
      </dsp:style>
    </dsp:sp>
    <dsp:sp modelId="{305E74EE-7CE4-4085-81FC-4E5E493BF492}">
      <dsp:nvSpPr>
        <dsp:cNvPr id="0" name=""/>
        <dsp:cNvSpPr/>
      </dsp:nvSpPr>
      <dsp:spPr>
        <a:xfrm>
          <a:off x="856587" y="1934243"/>
          <a:ext cx="796540" cy="51775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b-NO" sz="700" kern="1200" dirty="0" smtClean="0">
              <a:latin typeface="Century Gothic" panose="020B0502020202020204" pitchFamily="34" charset="0"/>
            </a:rPr>
            <a:t>Gjennomføring av tiltak/innsats</a:t>
          </a:r>
          <a:endParaRPr lang="nb-NO" sz="700" kern="1200" dirty="0">
            <a:latin typeface="Century Gothic" panose="020B0502020202020204" pitchFamily="34" charset="0"/>
          </a:endParaRPr>
        </a:p>
      </dsp:txBody>
      <dsp:txXfrm>
        <a:off x="881862" y="1959518"/>
        <a:ext cx="745990" cy="467201"/>
      </dsp:txXfrm>
    </dsp:sp>
    <dsp:sp modelId="{C28AEB09-E31B-4EEA-8046-0889F26AC9B5}">
      <dsp:nvSpPr>
        <dsp:cNvPr id="0" name=""/>
        <dsp:cNvSpPr/>
      </dsp:nvSpPr>
      <dsp:spPr>
        <a:xfrm>
          <a:off x="398644" y="480691"/>
          <a:ext cx="1712427" cy="1712427"/>
        </a:xfrm>
        <a:custGeom>
          <a:avLst/>
          <a:gdLst/>
          <a:ahLst/>
          <a:cxnLst/>
          <a:rect l="0" t="0" r="0" b="0"/>
          <a:pathLst>
            <a:path>
              <a:moveTo>
                <a:pt x="452192" y="1611110"/>
              </a:moveTo>
              <a:arcTo wR="856213" hR="856213" stAng="7089342" swAng="2628598"/>
            </a:path>
          </a:pathLst>
        </a:custGeom>
        <a:noFill/>
        <a:ln w="9525" cap="flat" cmpd="sng" algn="ctr">
          <a:solidFill>
            <a:srgbClr val="8CA950"/>
          </a:solidFill>
          <a:prstDash val="solid"/>
          <a:tailEnd type="arrow"/>
        </a:ln>
        <a:effectLst/>
      </dsp:spPr>
      <dsp:style>
        <a:lnRef idx="1">
          <a:scrgbClr r="0" g="0" b="0"/>
        </a:lnRef>
        <a:fillRef idx="0">
          <a:scrgbClr r="0" g="0" b="0"/>
        </a:fillRef>
        <a:effectRef idx="0">
          <a:scrgbClr r="0" g="0" b="0"/>
        </a:effectRef>
        <a:fontRef idx="minor"/>
      </dsp:style>
    </dsp:sp>
    <dsp:sp modelId="{EA1247DF-D318-4C52-BA54-8D286996552C}">
      <dsp:nvSpPr>
        <dsp:cNvPr id="0" name=""/>
        <dsp:cNvSpPr/>
      </dsp:nvSpPr>
      <dsp:spPr>
        <a:xfrm>
          <a:off x="373" y="1078029"/>
          <a:ext cx="796540" cy="51775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b-NO" sz="700" kern="1200" dirty="0" smtClean="0">
              <a:latin typeface="Century Gothic" panose="020B0502020202020204" pitchFamily="34" charset="0"/>
            </a:rPr>
            <a:t>Evaluering</a:t>
          </a:r>
          <a:endParaRPr lang="nb-NO" sz="700" kern="1200" dirty="0">
            <a:latin typeface="Century Gothic" panose="020B0502020202020204" pitchFamily="34" charset="0"/>
          </a:endParaRPr>
        </a:p>
      </dsp:txBody>
      <dsp:txXfrm>
        <a:off x="25648" y="1103304"/>
        <a:ext cx="745990" cy="467201"/>
      </dsp:txXfrm>
    </dsp:sp>
    <dsp:sp modelId="{3BFB57CB-3EED-4C3D-BB68-4B97DB98CB16}">
      <dsp:nvSpPr>
        <dsp:cNvPr id="0" name=""/>
        <dsp:cNvSpPr/>
      </dsp:nvSpPr>
      <dsp:spPr>
        <a:xfrm>
          <a:off x="398644" y="480691"/>
          <a:ext cx="1712427" cy="1712427"/>
        </a:xfrm>
        <a:custGeom>
          <a:avLst/>
          <a:gdLst/>
          <a:ahLst/>
          <a:cxnLst/>
          <a:rect l="0" t="0" r="0" b="0"/>
          <a:pathLst>
            <a:path>
              <a:moveTo>
                <a:pt x="42064" y="591141"/>
              </a:moveTo>
              <a:arcTo wR="856213" hR="856213" stAng="11882061" swAng="2628598"/>
            </a:path>
          </a:pathLst>
        </a:custGeom>
        <a:noFill/>
        <a:ln w="9525" cap="flat" cmpd="sng" algn="ctr">
          <a:solidFill>
            <a:srgbClr val="8CA95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E2A49D-EA34-453E-8156-16057C5A0CFA}" type="datetimeFigureOut">
              <a:rPr lang="nb-NO" smtClean="0"/>
              <a:t>06.04.2017</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91087E-A08F-4848-9F8F-B7EC619313C8}" type="slidenum">
              <a:rPr lang="nb-NO" smtClean="0"/>
              <a:t>‹#›</a:t>
            </a:fld>
            <a:endParaRPr lang="nb-NO"/>
          </a:p>
        </p:txBody>
      </p:sp>
    </p:spTree>
    <p:extLst>
      <p:ext uri="{BB962C8B-B14F-4D97-AF65-F5344CB8AC3E}">
        <p14:creationId xmlns:p14="http://schemas.microsoft.com/office/powerpoint/2010/main" val="216098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0643D0B-C5F1-49F5-A574-3AAA5E408A0E}" type="slidenum">
              <a:rPr lang="nb-NO" smtClean="0"/>
              <a:t>1</a:t>
            </a:fld>
            <a:endParaRPr lang="nb-NO"/>
          </a:p>
        </p:txBody>
      </p:sp>
    </p:spTree>
    <p:extLst>
      <p:ext uri="{BB962C8B-B14F-4D97-AF65-F5344CB8AC3E}">
        <p14:creationId xmlns:p14="http://schemas.microsoft.com/office/powerpoint/2010/main" val="1166827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smtClean="0"/>
              <a:t>Sett </a:t>
            </a:r>
            <a:r>
              <a:rPr lang="nb-NO" baseline="0" dirty="0" smtClean="0"/>
              <a:t>på filmen ved å trykke på bildet. Oppfordre deltakerne til å notere stikkord underveis. </a:t>
            </a:r>
            <a:endParaRPr lang="nb-NO" dirty="0"/>
          </a:p>
        </p:txBody>
      </p:sp>
      <p:sp>
        <p:nvSpPr>
          <p:cNvPr id="4" name="Plassholder for lysbildenummer 3"/>
          <p:cNvSpPr>
            <a:spLocks noGrp="1"/>
          </p:cNvSpPr>
          <p:nvPr>
            <p:ph type="sldNum" sz="quarter" idx="10"/>
          </p:nvPr>
        </p:nvSpPr>
        <p:spPr/>
        <p:txBody>
          <a:bodyPr/>
          <a:lstStyle/>
          <a:p>
            <a:fld id="{2D91087E-A08F-4848-9F8F-B7EC619313C8}" type="slidenum">
              <a:rPr lang="nb-NO" smtClean="0"/>
              <a:t>10</a:t>
            </a:fld>
            <a:endParaRPr lang="nb-NO"/>
          </a:p>
        </p:txBody>
      </p:sp>
    </p:spTree>
    <p:extLst>
      <p:ext uri="{BB962C8B-B14F-4D97-AF65-F5344CB8AC3E}">
        <p14:creationId xmlns:p14="http://schemas.microsoft.com/office/powerpoint/2010/main" val="292884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2D91087E-A08F-4848-9F8F-B7EC619313C8}" type="slidenum">
              <a:rPr lang="nb-NO" smtClean="0"/>
              <a:t>11</a:t>
            </a:fld>
            <a:endParaRPr lang="nb-NO"/>
          </a:p>
        </p:txBody>
      </p:sp>
    </p:spTree>
    <p:extLst>
      <p:ext uri="{BB962C8B-B14F-4D97-AF65-F5344CB8AC3E}">
        <p14:creationId xmlns:p14="http://schemas.microsoft.com/office/powerpoint/2010/main" val="419478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91087E-A08F-4848-9F8F-B7EC619313C8}" type="slidenum">
              <a:rPr lang="nb-NO" smtClean="0"/>
              <a:t>12</a:t>
            </a:fld>
            <a:endParaRPr lang="nb-NO"/>
          </a:p>
        </p:txBody>
      </p:sp>
    </p:spTree>
    <p:extLst>
      <p:ext uri="{BB962C8B-B14F-4D97-AF65-F5344CB8AC3E}">
        <p14:creationId xmlns:p14="http://schemas.microsoft.com/office/powerpoint/2010/main" val="131002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91087E-A08F-4848-9F8F-B7EC619313C8}" type="slidenum">
              <a:rPr lang="nb-NO" smtClean="0"/>
              <a:t>2</a:t>
            </a:fld>
            <a:endParaRPr lang="nb-NO"/>
          </a:p>
        </p:txBody>
      </p:sp>
    </p:spTree>
    <p:extLst>
      <p:ext uri="{BB962C8B-B14F-4D97-AF65-F5344CB8AC3E}">
        <p14:creationId xmlns:p14="http://schemas.microsoft.com/office/powerpoint/2010/main" val="79644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2D91087E-A08F-4848-9F8F-B7EC619313C8}" type="slidenum">
              <a:rPr lang="nb-NO" smtClean="0"/>
              <a:t>3</a:t>
            </a:fld>
            <a:endParaRPr lang="nb-NO"/>
          </a:p>
        </p:txBody>
      </p:sp>
    </p:spTree>
    <p:extLst>
      <p:ext uri="{BB962C8B-B14F-4D97-AF65-F5344CB8AC3E}">
        <p14:creationId xmlns:p14="http://schemas.microsoft.com/office/powerpoint/2010/main" val="301685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a:p>
        </p:txBody>
      </p:sp>
      <p:sp>
        <p:nvSpPr>
          <p:cNvPr id="4" name="Plassholder for lysbildenummer 3"/>
          <p:cNvSpPr>
            <a:spLocks noGrp="1"/>
          </p:cNvSpPr>
          <p:nvPr>
            <p:ph type="sldNum" sz="quarter" idx="10"/>
          </p:nvPr>
        </p:nvSpPr>
        <p:spPr/>
        <p:txBody>
          <a:bodyPr/>
          <a:lstStyle/>
          <a:p>
            <a:fld id="{2D91087E-A08F-4848-9F8F-B7EC619313C8}" type="slidenum">
              <a:rPr lang="nb-NO" smtClean="0"/>
              <a:t>4</a:t>
            </a:fld>
            <a:endParaRPr lang="nb-NO"/>
          </a:p>
        </p:txBody>
      </p:sp>
    </p:spTree>
    <p:extLst>
      <p:ext uri="{BB962C8B-B14F-4D97-AF65-F5344CB8AC3E}">
        <p14:creationId xmlns:p14="http://schemas.microsoft.com/office/powerpoint/2010/main" val="334132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2D91087E-A08F-4848-9F8F-B7EC619313C8}" type="slidenum">
              <a:rPr lang="nb-NO" smtClean="0"/>
              <a:t>5</a:t>
            </a:fld>
            <a:endParaRPr lang="nb-NO"/>
          </a:p>
        </p:txBody>
      </p:sp>
    </p:spTree>
    <p:extLst>
      <p:ext uri="{BB962C8B-B14F-4D97-AF65-F5344CB8AC3E}">
        <p14:creationId xmlns:p14="http://schemas.microsoft.com/office/powerpoint/2010/main" val="215095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91087E-A08F-4848-9F8F-B7EC619313C8}" type="slidenum">
              <a:rPr lang="nb-NO" smtClean="0"/>
              <a:t>6</a:t>
            </a:fld>
            <a:endParaRPr lang="nb-NO"/>
          </a:p>
        </p:txBody>
      </p:sp>
    </p:spTree>
    <p:extLst>
      <p:ext uri="{BB962C8B-B14F-4D97-AF65-F5344CB8AC3E}">
        <p14:creationId xmlns:p14="http://schemas.microsoft.com/office/powerpoint/2010/main" val="142729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91087E-A08F-4848-9F8F-B7EC619313C8}" type="slidenum">
              <a:rPr lang="nb-NO" smtClean="0"/>
              <a:t>7</a:t>
            </a:fld>
            <a:endParaRPr lang="nb-NO"/>
          </a:p>
        </p:txBody>
      </p:sp>
    </p:spTree>
    <p:extLst>
      <p:ext uri="{BB962C8B-B14F-4D97-AF65-F5344CB8AC3E}">
        <p14:creationId xmlns:p14="http://schemas.microsoft.com/office/powerpoint/2010/main" val="31429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91087E-A08F-4848-9F8F-B7EC619313C8}" type="slidenum">
              <a:rPr lang="nb-NO" smtClean="0"/>
              <a:t>8</a:t>
            </a:fld>
            <a:endParaRPr lang="nb-NO"/>
          </a:p>
        </p:txBody>
      </p:sp>
    </p:spTree>
    <p:extLst>
      <p:ext uri="{BB962C8B-B14F-4D97-AF65-F5344CB8AC3E}">
        <p14:creationId xmlns:p14="http://schemas.microsoft.com/office/powerpoint/2010/main" val="72149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91087E-A08F-4848-9F8F-B7EC619313C8}" type="slidenum">
              <a:rPr lang="nb-NO" smtClean="0"/>
              <a:t>9</a:t>
            </a:fld>
            <a:endParaRPr lang="nb-NO"/>
          </a:p>
        </p:txBody>
      </p:sp>
    </p:spTree>
    <p:extLst>
      <p:ext uri="{BB962C8B-B14F-4D97-AF65-F5344CB8AC3E}">
        <p14:creationId xmlns:p14="http://schemas.microsoft.com/office/powerpoint/2010/main" val="2234085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685800" y="3168650"/>
            <a:ext cx="77724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5" name="Tittel 4"/>
          <p:cNvSpPr>
            <a:spLocks noGrp="1"/>
          </p:cNvSpPr>
          <p:nvPr>
            <p:ph type="title"/>
          </p:nvPr>
        </p:nvSpPr>
        <p:spPr>
          <a:xfrm>
            <a:off x="687600" y="1980000"/>
            <a:ext cx="7886700" cy="993775"/>
          </a:xfrm>
          <a:prstGeom prst="rect">
            <a:avLst/>
          </a:prstGeom>
        </p:spPr>
        <p:txBody>
          <a:bodyPr/>
          <a:lstStyle>
            <a:lvl1pPr algn="ctr">
              <a:defRPr>
                <a:solidFill>
                  <a:srgbClr val="10787A"/>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273270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ndelings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baseline="0">
                <a:solidFill>
                  <a:srgbClr val="10787A"/>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37624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32000" y="432000"/>
            <a:ext cx="8229600" cy="857250"/>
          </a:xfrm>
          <a:prstGeom prst="rect">
            <a:avLst/>
          </a:prstGeom>
        </p:spPr>
        <p:txBody>
          <a:bodyPr/>
          <a:lstStyle>
            <a:lvl1pPr algn="l">
              <a:defRPr sz="4000">
                <a:solidFill>
                  <a:srgbClr val="10787A"/>
                </a:solidFill>
              </a:defRPr>
            </a:lvl1pPr>
          </a:lstStyle>
          <a:p>
            <a:r>
              <a:rPr lang="nb-NO" smtClean="0"/>
              <a:t>Klikk for å redigere tittelstil</a:t>
            </a:r>
            <a:endParaRPr lang="nb-NO" dirty="0"/>
          </a:p>
        </p:txBody>
      </p:sp>
      <p:sp>
        <p:nvSpPr>
          <p:cNvPr id="3" name="Plassholder for innhold 2"/>
          <p:cNvSpPr>
            <a:spLocks noGrp="1"/>
          </p:cNvSpPr>
          <p:nvPr>
            <p:ph sz="half" idx="1"/>
          </p:nvPr>
        </p:nvSpPr>
        <p:spPr>
          <a:xfrm>
            <a:off x="432000" y="151200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08000" y="151200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76738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32000" y="432000"/>
            <a:ext cx="8229600" cy="857250"/>
          </a:xfrm>
          <a:prstGeom prst="rect">
            <a:avLst/>
          </a:prstGeom>
        </p:spPr>
        <p:txBody>
          <a:bodyPr/>
          <a:lstStyle>
            <a:lvl1pPr algn="l">
              <a:defRPr sz="4000">
                <a:solidFill>
                  <a:srgbClr val="10787A"/>
                </a:solidFill>
              </a:defRPr>
            </a:lvl1pPr>
          </a:lstStyle>
          <a:p>
            <a:r>
              <a:rPr lang="nb-NO" smtClean="0"/>
              <a:t>Klikk for å redigere tittelstil</a:t>
            </a:r>
            <a:endParaRPr lang="nb-NO" dirty="0"/>
          </a:p>
        </p:txBody>
      </p:sp>
      <p:sp>
        <p:nvSpPr>
          <p:cNvPr id="3" name="Plassholder for tekst 2"/>
          <p:cNvSpPr>
            <a:spLocks noGrp="1"/>
          </p:cNvSpPr>
          <p:nvPr>
            <p:ph type="body" idx="1" hasCustomPrompt="1"/>
          </p:nvPr>
        </p:nvSpPr>
        <p:spPr>
          <a:xfrm>
            <a:off x="432000" y="1512001"/>
            <a:ext cx="4040188" cy="479822"/>
          </a:xfrm>
        </p:spPr>
        <p:txBody>
          <a:bodyPr anchor="b"/>
          <a:lstStyle>
            <a:lvl1pPr marL="0" indent="0">
              <a:buNone/>
              <a:defRPr sz="2400" b="1">
                <a:solidFill>
                  <a:srgbClr val="10787A"/>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dirty="0" smtClean="0"/>
              <a:t>Klikk for å redigere undertittel</a:t>
            </a:r>
          </a:p>
        </p:txBody>
      </p:sp>
      <p:sp>
        <p:nvSpPr>
          <p:cNvPr id="4" name="Plassholder for innhold 3"/>
          <p:cNvSpPr>
            <a:spLocks noGrp="1"/>
          </p:cNvSpPr>
          <p:nvPr>
            <p:ph sz="half" idx="2"/>
          </p:nvPr>
        </p:nvSpPr>
        <p:spPr>
          <a:xfrm>
            <a:off x="432000" y="2016000"/>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08001" y="1512001"/>
            <a:ext cx="4041775" cy="479822"/>
          </a:xfrm>
        </p:spPr>
        <p:txBody>
          <a:bodyPr anchor="b"/>
          <a:lstStyle>
            <a:lvl1pPr marL="0" indent="0">
              <a:buNone/>
              <a:defRPr sz="2400" b="1">
                <a:solidFill>
                  <a:srgbClr val="10787A"/>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dirty="0" smtClean="0"/>
              <a:t>Klikk for å redigere undertittel</a:t>
            </a:r>
          </a:p>
        </p:txBody>
      </p:sp>
      <p:sp>
        <p:nvSpPr>
          <p:cNvPr id="6" name="Plassholder for innhold 5"/>
          <p:cNvSpPr>
            <a:spLocks noGrp="1"/>
          </p:cNvSpPr>
          <p:nvPr>
            <p:ph sz="quarter" idx="4"/>
          </p:nvPr>
        </p:nvSpPr>
        <p:spPr>
          <a:xfrm>
            <a:off x="4608001" y="2016000"/>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86037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32000" y="432000"/>
            <a:ext cx="8229600" cy="857250"/>
          </a:xfrm>
          <a:prstGeom prst="rect">
            <a:avLst/>
          </a:prstGeom>
        </p:spPr>
        <p:txBody>
          <a:bodyPr/>
          <a:lstStyle>
            <a:lvl1pPr algn="l">
              <a:defRPr sz="4000">
                <a:solidFill>
                  <a:srgbClr val="10787A"/>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1043074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16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32000" y="1511999"/>
            <a:ext cx="8229600" cy="3384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ittel 3"/>
          <p:cNvSpPr>
            <a:spLocks noGrp="1"/>
          </p:cNvSpPr>
          <p:nvPr>
            <p:ph type="title"/>
          </p:nvPr>
        </p:nvSpPr>
        <p:spPr>
          <a:xfrm>
            <a:off x="432000" y="432000"/>
            <a:ext cx="7886700" cy="993775"/>
          </a:xfrm>
          <a:prstGeom prst="rect">
            <a:avLst/>
          </a:prstGeom>
        </p:spPr>
        <p:txBody>
          <a:bodyPr/>
          <a:lstStyle>
            <a:lvl1pPr>
              <a:defRPr>
                <a:solidFill>
                  <a:srgbClr val="10787A"/>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392384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baseline="0">
                <a:solidFill>
                  <a:srgbClr val="10787A"/>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196041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32000" y="432000"/>
            <a:ext cx="8229600" cy="857250"/>
          </a:xfrm>
          <a:prstGeom prst="rect">
            <a:avLst/>
          </a:prstGeom>
        </p:spPr>
        <p:txBody>
          <a:bodyPr/>
          <a:lstStyle>
            <a:lvl1pPr algn="l">
              <a:defRPr sz="4000">
                <a:solidFill>
                  <a:srgbClr val="10787A"/>
                </a:solidFill>
              </a:defRPr>
            </a:lvl1pPr>
          </a:lstStyle>
          <a:p>
            <a:r>
              <a:rPr lang="nb-NO" smtClean="0"/>
              <a:t>Klikk for å redigere tittelstil</a:t>
            </a:r>
            <a:endParaRPr lang="nb-NO" dirty="0"/>
          </a:p>
        </p:txBody>
      </p:sp>
      <p:sp>
        <p:nvSpPr>
          <p:cNvPr id="3" name="Plassholder for innhold 2"/>
          <p:cNvSpPr>
            <a:spLocks noGrp="1"/>
          </p:cNvSpPr>
          <p:nvPr>
            <p:ph sz="half" idx="1"/>
          </p:nvPr>
        </p:nvSpPr>
        <p:spPr>
          <a:xfrm>
            <a:off x="432000" y="151200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08000" y="151200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38820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32000" y="432000"/>
            <a:ext cx="8229600" cy="857250"/>
          </a:xfrm>
          <a:prstGeom prst="rect">
            <a:avLst/>
          </a:prstGeom>
        </p:spPr>
        <p:txBody>
          <a:bodyPr/>
          <a:lstStyle>
            <a:lvl1pPr algn="l">
              <a:defRPr sz="4000">
                <a:solidFill>
                  <a:srgbClr val="10787A"/>
                </a:solidFill>
              </a:defRPr>
            </a:lvl1pPr>
          </a:lstStyle>
          <a:p>
            <a:r>
              <a:rPr lang="nb-NO" smtClean="0"/>
              <a:t>Klikk for å redigere tittelstil</a:t>
            </a:r>
            <a:endParaRPr lang="nb-NO" dirty="0"/>
          </a:p>
        </p:txBody>
      </p:sp>
      <p:sp>
        <p:nvSpPr>
          <p:cNvPr id="3" name="Plassholder for tekst 2"/>
          <p:cNvSpPr>
            <a:spLocks noGrp="1"/>
          </p:cNvSpPr>
          <p:nvPr>
            <p:ph type="body" idx="1" hasCustomPrompt="1"/>
          </p:nvPr>
        </p:nvSpPr>
        <p:spPr>
          <a:xfrm>
            <a:off x="432000" y="1512000"/>
            <a:ext cx="4040188" cy="479822"/>
          </a:xfrm>
        </p:spPr>
        <p:txBody>
          <a:bodyPr anchor="b"/>
          <a:lstStyle>
            <a:lvl1pPr marL="0" indent="0">
              <a:buNone/>
              <a:defRPr sz="2400" b="1">
                <a:solidFill>
                  <a:srgbClr val="1078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undertittel</a:t>
            </a:r>
          </a:p>
        </p:txBody>
      </p:sp>
      <p:sp>
        <p:nvSpPr>
          <p:cNvPr id="4" name="Plassholder for innhold 3"/>
          <p:cNvSpPr>
            <a:spLocks noGrp="1"/>
          </p:cNvSpPr>
          <p:nvPr>
            <p:ph sz="half" idx="2"/>
          </p:nvPr>
        </p:nvSpPr>
        <p:spPr>
          <a:xfrm>
            <a:off x="432000" y="2016000"/>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08000" y="1512000"/>
            <a:ext cx="4041775" cy="479822"/>
          </a:xfrm>
        </p:spPr>
        <p:txBody>
          <a:bodyPr anchor="b"/>
          <a:lstStyle>
            <a:lvl1pPr marL="0" indent="0">
              <a:buNone/>
              <a:defRPr sz="2400" b="1">
                <a:solidFill>
                  <a:srgbClr val="1078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undertittel</a:t>
            </a:r>
          </a:p>
        </p:txBody>
      </p:sp>
      <p:sp>
        <p:nvSpPr>
          <p:cNvPr id="6" name="Plassholder for innhold 5"/>
          <p:cNvSpPr>
            <a:spLocks noGrp="1"/>
          </p:cNvSpPr>
          <p:nvPr>
            <p:ph sz="quarter" idx="4"/>
          </p:nvPr>
        </p:nvSpPr>
        <p:spPr>
          <a:xfrm>
            <a:off x="4608000" y="2016000"/>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7599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32000" y="432000"/>
            <a:ext cx="8229600" cy="857250"/>
          </a:xfrm>
          <a:prstGeom prst="rect">
            <a:avLst/>
          </a:prstGeom>
        </p:spPr>
        <p:txBody>
          <a:bodyPr/>
          <a:lstStyle>
            <a:lvl1pPr algn="l">
              <a:defRPr sz="4000">
                <a:solidFill>
                  <a:srgbClr val="10787A"/>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92493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93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685800" y="3168650"/>
            <a:ext cx="77724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smtClean="0"/>
              <a:t>Klikk for å redigere undertittelstil i malen</a:t>
            </a:r>
            <a:endParaRPr lang="nb-NO" dirty="0"/>
          </a:p>
        </p:txBody>
      </p:sp>
      <p:sp>
        <p:nvSpPr>
          <p:cNvPr id="5" name="Tittel 4"/>
          <p:cNvSpPr>
            <a:spLocks noGrp="1"/>
          </p:cNvSpPr>
          <p:nvPr>
            <p:ph type="title"/>
          </p:nvPr>
        </p:nvSpPr>
        <p:spPr>
          <a:xfrm>
            <a:off x="687600" y="1980001"/>
            <a:ext cx="7886700" cy="993775"/>
          </a:xfrm>
          <a:prstGeom prst="rect">
            <a:avLst/>
          </a:prstGeom>
        </p:spPr>
        <p:txBody>
          <a:bodyPr/>
          <a:lstStyle>
            <a:lvl1pPr algn="ctr">
              <a:defRPr>
                <a:solidFill>
                  <a:srgbClr val="10787A"/>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55976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32000" y="1511999"/>
            <a:ext cx="8229600" cy="3384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ittel 3"/>
          <p:cNvSpPr>
            <a:spLocks noGrp="1"/>
          </p:cNvSpPr>
          <p:nvPr>
            <p:ph type="title"/>
          </p:nvPr>
        </p:nvSpPr>
        <p:spPr>
          <a:xfrm>
            <a:off x="432000" y="432001"/>
            <a:ext cx="7886700" cy="993775"/>
          </a:xfrm>
          <a:prstGeom prst="rect">
            <a:avLst/>
          </a:prstGeom>
        </p:spPr>
        <p:txBody>
          <a:bodyPr/>
          <a:lstStyle>
            <a:lvl1pPr>
              <a:defRPr>
                <a:solidFill>
                  <a:srgbClr val="10787A"/>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265426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32000" y="1512000"/>
            <a:ext cx="8229600" cy="3384000"/>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2" name="Plassholder for tittel 1"/>
          <p:cNvSpPr>
            <a:spLocks noGrp="1"/>
          </p:cNvSpPr>
          <p:nvPr>
            <p:ph type="title"/>
          </p:nvPr>
        </p:nvSpPr>
        <p:spPr>
          <a:xfrm>
            <a:off x="432000" y="432000"/>
            <a:ext cx="7886700" cy="993775"/>
          </a:xfrm>
          <a:prstGeom prst="rect">
            <a:avLst/>
          </a:prstGeom>
        </p:spPr>
        <p:txBody>
          <a:bodyPr vert="horz" lIns="91440" tIns="45720" rIns="91440" bIns="45720" rtlCol="0" anchor="ctr">
            <a:normAutofit/>
          </a:bodyPr>
          <a:lstStyle/>
          <a:p>
            <a:r>
              <a:rPr lang="nb-NO" dirty="0" smtClean="0"/>
              <a:t>Klikk for å redigere tittel</a:t>
            </a:r>
            <a:endParaRPr lang="nb-NO" dirty="0"/>
          </a:p>
        </p:txBody>
      </p:sp>
    </p:spTree>
    <p:extLst>
      <p:ext uri="{BB962C8B-B14F-4D97-AF65-F5344CB8AC3E}">
        <p14:creationId xmlns:p14="http://schemas.microsoft.com/office/powerpoint/2010/main" val="401876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4400" kern="1200" baseline="0">
          <a:solidFill>
            <a:srgbClr val="10787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32000" y="1512000"/>
            <a:ext cx="8229600" cy="3384000"/>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2" name="Plassholder for tittel 1"/>
          <p:cNvSpPr>
            <a:spLocks noGrp="1"/>
          </p:cNvSpPr>
          <p:nvPr>
            <p:ph type="title"/>
          </p:nvPr>
        </p:nvSpPr>
        <p:spPr>
          <a:xfrm>
            <a:off x="432000" y="432001"/>
            <a:ext cx="7886700" cy="993775"/>
          </a:xfrm>
          <a:prstGeom prst="rect">
            <a:avLst/>
          </a:prstGeom>
        </p:spPr>
        <p:txBody>
          <a:bodyPr vert="horz" lIns="91440" tIns="45720" rIns="91440" bIns="45720" rtlCol="0" anchor="ctr">
            <a:normAutofit/>
          </a:bodyPr>
          <a:lstStyle/>
          <a:p>
            <a:r>
              <a:rPr lang="nb-NO" dirty="0" smtClean="0"/>
              <a:t>Klikk for å redigere tittel</a:t>
            </a:r>
            <a:endParaRPr lang="nb-NO" dirty="0"/>
          </a:p>
        </p:txBody>
      </p:sp>
      <p:pic>
        <p:nvPicPr>
          <p:cNvPr id="4" name="Bild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565738" y="298952"/>
            <a:ext cx="1505926" cy="1541514"/>
          </a:xfrm>
          <a:prstGeom prst="rect">
            <a:avLst/>
          </a:prstGeom>
        </p:spPr>
      </p:pic>
    </p:spTree>
    <p:extLst>
      <p:ext uri="{BB962C8B-B14F-4D97-AF65-F5344CB8AC3E}">
        <p14:creationId xmlns:p14="http://schemas.microsoft.com/office/powerpoint/2010/main" val="396645665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l" defTabSz="457189" rtl="0" eaLnBrk="1" latinLnBrk="0" hangingPunct="1">
        <a:spcBef>
          <a:spcPct val="0"/>
        </a:spcBef>
        <a:buNone/>
        <a:defRPr sz="4400" kern="1200" baseline="0">
          <a:solidFill>
            <a:srgbClr val="10787A"/>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1BeRtloLh4&amp;index=1&amp;list=PLm1WVrVtVvjtXIPpZdya8Lf8kpaSAhfQ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dir.no/laring-og-trivsel/rammeplan/barnehagens-innhold/sprak2/sprak-i-barnehagen--mye-mer-enn-bare-prat/3.-spraktilegnel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1395" y="2270624"/>
            <a:ext cx="7886700" cy="993775"/>
          </a:xfrm>
        </p:spPr>
        <p:txBody>
          <a:bodyPr>
            <a:noAutofit/>
          </a:bodyPr>
          <a:lstStyle/>
          <a:p>
            <a:pPr algn="l"/>
            <a:r>
              <a:rPr lang="nb-NO" sz="2800" b="1" dirty="0" smtClean="0">
                <a:latin typeface="Century Gothic" panose="020B0502020202020204" pitchFamily="34" charset="0"/>
              </a:rPr>
              <a:t>Observasjon </a:t>
            </a:r>
            <a:r>
              <a:rPr lang="nb-NO" sz="2800" b="1" smtClean="0">
                <a:latin typeface="Century Gothic" panose="020B0502020202020204" pitchFamily="34" charset="0"/>
              </a:rPr>
              <a:t>og </a:t>
            </a:r>
            <a:r>
              <a:rPr lang="nb-NO" sz="2800" b="1" smtClean="0">
                <a:latin typeface="Century Gothic" panose="020B0502020202020204" pitchFamily="34" charset="0"/>
              </a:rPr>
              <a:t>kartlegging</a:t>
            </a:r>
            <a:r>
              <a:rPr lang="nb-NO" sz="2800" b="1">
                <a:latin typeface="Century Gothic" panose="020B0502020202020204" pitchFamily="34" charset="0"/>
              </a:rPr>
              <a:t> </a:t>
            </a:r>
            <a:r>
              <a:rPr lang="nb-NO" sz="2800" b="1" smtClean="0">
                <a:latin typeface="Century Gothic" panose="020B0502020202020204" pitchFamily="34" charset="0"/>
              </a:rPr>
              <a:t>av </a:t>
            </a:r>
            <a:r>
              <a:rPr lang="nb-NO" sz="2800" b="1">
                <a:latin typeface="Century Gothic" panose="020B0502020202020204" pitchFamily="34" charset="0"/>
              </a:rPr>
              <a:t>barns </a:t>
            </a:r>
            <a:r>
              <a:rPr lang="nb-NO" sz="2800" b="1" smtClean="0">
                <a:latin typeface="Century Gothic" panose="020B0502020202020204" pitchFamily="34" charset="0"/>
              </a:rPr>
              <a:t>språk</a:t>
            </a:r>
            <a:endParaRPr lang="nb-NO" sz="2800" b="1" dirty="0">
              <a:latin typeface="Century Gothic" panose="020B0502020202020204" pitchFamily="34" charset="0"/>
            </a:endParaRPr>
          </a:p>
        </p:txBody>
      </p:sp>
    </p:spTree>
    <p:extLst>
      <p:ext uri="{BB962C8B-B14F-4D97-AF65-F5344CB8AC3E}">
        <p14:creationId xmlns:p14="http://schemas.microsoft.com/office/powerpoint/2010/main" val="328933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432000" y="263912"/>
            <a:ext cx="7886700" cy="993775"/>
          </a:xfrm>
        </p:spPr>
        <p:txBody>
          <a:bodyPr>
            <a:noAutofit/>
          </a:bodyPr>
          <a:lstStyle/>
          <a:p>
            <a:pPr algn="ctr"/>
            <a:r>
              <a:rPr lang="nb-NO" sz="2800" dirty="0" smtClean="0">
                <a:latin typeface="Century Gothic" panose="020B0502020202020204" pitchFamily="34" charset="0"/>
              </a:rPr>
              <a:t>Samarbeid om observasjon og kartlegging </a:t>
            </a:r>
            <a:endParaRPr lang="nb-NO" sz="2800" dirty="0">
              <a:latin typeface="Century Gothic" panose="020B0502020202020204" pitchFamily="34" charset="0"/>
            </a:endParaRPr>
          </a:p>
        </p:txBody>
      </p:sp>
      <p:pic>
        <p:nvPicPr>
          <p:cNvPr id="4" name="Bilde 3">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4742" y="1257687"/>
            <a:ext cx="6068546" cy="3437847"/>
          </a:xfrm>
          <a:prstGeom prst="rect">
            <a:avLst/>
          </a:prstGeom>
        </p:spPr>
      </p:pic>
    </p:spTree>
    <p:extLst>
      <p:ext uri="{BB962C8B-B14F-4D97-AF65-F5344CB8AC3E}">
        <p14:creationId xmlns:p14="http://schemas.microsoft.com/office/powerpoint/2010/main" val="2216172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254793" y="1424762"/>
            <a:ext cx="8810846" cy="4401879"/>
          </a:xfrm>
        </p:spPr>
        <p:txBody>
          <a:bodyPr>
            <a:normAutofit/>
          </a:bodyPr>
          <a:lstStyle/>
          <a:p>
            <a:pPr marL="400050" lvl="1" indent="0">
              <a:buNone/>
            </a:pPr>
            <a:r>
              <a:rPr lang="nb-NO" sz="2000" b="1" smtClean="0">
                <a:latin typeface="Century Gothic" panose="020B0502020202020204" pitchFamily="34" charset="0"/>
              </a:rPr>
              <a:t>G:</a:t>
            </a:r>
            <a:r>
              <a:rPr lang="nb-NO" sz="2000" smtClean="0">
                <a:latin typeface="Century Gothic" panose="020B0502020202020204" pitchFamily="34" charset="0"/>
              </a:rPr>
              <a:t> Del </a:t>
            </a:r>
            <a:r>
              <a:rPr lang="nb-NO" sz="2000" dirty="0">
                <a:latin typeface="Century Gothic" panose="020B0502020202020204" pitchFamily="34" charset="0"/>
              </a:rPr>
              <a:t>tankene dine med sidemannen eller gruppen du sitter i. Dere skal </a:t>
            </a:r>
            <a:r>
              <a:rPr lang="nb-NO" sz="2000">
                <a:latin typeface="Century Gothic" panose="020B0502020202020204" pitchFamily="34" charset="0"/>
              </a:rPr>
              <a:t>sammen </a:t>
            </a:r>
            <a:r>
              <a:rPr lang="nb-NO" sz="2000" smtClean="0">
                <a:latin typeface="Century Gothic" panose="020B0502020202020204" pitchFamily="34" charset="0"/>
              </a:rPr>
              <a:t>bli enige om </a:t>
            </a:r>
            <a:r>
              <a:rPr lang="nb-NO" sz="2000" dirty="0">
                <a:latin typeface="Century Gothic" panose="020B0502020202020204" pitchFamily="34" charset="0"/>
              </a:rPr>
              <a:t>tre sentrale momenter </a:t>
            </a:r>
            <a:r>
              <a:rPr lang="nb-NO" sz="2000">
                <a:latin typeface="Century Gothic" panose="020B0502020202020204" pitchFamily="34" charset="0"/>
              </a:rPr>
              <a:t>fra </a:t>
            </a:r>
            <a:r>
              <a:rPr lang="nb-NO" sz="2000" smtClean="0">
                <a:latin typeface="Century Gothic" panose="020B0502020202020204" pitchFamily="34" charset="0"/>
              </a:rPr>
              <a:t>filmen. </a:t>
            </a:r>
            <a:endParaRPr lang="nb-NO" sz="2000" dirty="0" smtClean="0">
              <a:latin typeface="Century Gothic" panose="020B0502020202020204" pitchFamily="34" charset="0"/>
            </a:endParaRPr>
          </a:p>
          <a:p>
            <a:pPr marL="400050" lvl="1" indent="0">
              <a:buNone/>
            </a:pPr>
            <a:endParaRPr lang="nb-NO" sz="2000" dirty="0">
              <a:latin typeface="Century Gothic" panose="020B0502020202020204" pitchFamily="34" charset="0"/>
            </a:endParaRPr>
          </a:p>
          <a:p>
            <a:pPr marL="400050" lvl="1" indent="0">
              <a:buNone/>
            </a:pPr>
            <a:r>
              <a:rPr lang="nb-NO" sz="2000" b="1" smtClean="0">
                <a:latin typeface="Century Gothic" panose="020B0502020202020204" pitchFamily="34" charset="0"/>
              </a:rPr>
              <a:t>P: </a:t>
            </a:r>
            <a:r>
              <a:rPr lang="nb-NO" sz="2000" smtClean="0">
                <a:latin typeface="Century Gothic" panose="020B0502020202020204" pitchFamily="34" charset="0"/>
              </a:rPr>
              <a:t>Snakk </a:t>
            </a:r>
            <a:r>
              <a:rPr lang="nb-NO" sz="2000" dirty="0">
                <a:latin typeface="Century Gothic" panose="020B0502020202020204" pitchFamily="34" charset="0"/>
              </a:rPr>
              <a:t>sammen om hvilke </a:t>
            </a:r>
            <a:r>
              <a:rPr lang="nb-NO" sz="2000">
                <a:latin typeface="Century Gothic" panose="020B0502020202020204" pitchFamily="34" charset="0"/>
              </a:rPr>
              <a:t>rutiner </a:t>
            </a:r>
            <a:r>
              <a:rPr lang="nb-NO" sz="2000" smtClean="0">
                <a:latin typeface="Century Gothic" panose="020B0502020202020204" pitchFamily="34" charset="0"/>
              </a:rPr>
              <a:t>deres </a:t>
            </a:r>
            <a:r>
              <a:rPr lang="nb-NO" sz="2000" dirty="0">
                <a:latin typeface="Century Gothic" panose="020B0502020202020204" pitchFamily="34" charset="0"/>
              </a:rPr>
              <a:t>kommune bør utarbeide for å sikre at det </a:t>
            </a:r>
            <a:r>
              <a:rPr lang="nb-NO" sz="2000">
                <a:latin typeface="Century Gothic" panose="020B0502020202020204" pitchFamily="34" charset="0"/>
              </a:rPr>
              <a:t>arbeides </a:t>
            </a:r>
            <a:r>
              <a:rPr lang="nb-NO" sz="2000" smtClean="0">
                <a:latin typeface="Century Gothic" panose="020B0502020202020204" pitchFamily="34" charset="0"/>
              </a:rPr>
              <a:t>godt </a:t>
            </a:r>
            <a:r>
              <a:rPr lang="nb-NO" sz="2000" dirty="0">
                <a:latin typeface="Century Gothic" panose="020B0502020202020204" pitchFamily="34" charset="0"/>
              </a:rPr>
              <a:t>med observasjon og kartlegging av barns språk i overgangen fra barnehage til </a:t>
            </a:r>
            <a:r>
              <a:rPr lang="nb-NO" sz="2000" dirty="0" smtClean="0">
                <a:latin typeface="Century Gothic" panose="020B0502020202020204" pitchFamily="34" charset="0"/>
              </a:rPr>
              <a:t>skole.</a:t>
            </a:r>
          </a:p>
          <a:p>
            <a:pPr marL="400050" lvl="1" indent="0">
              <a:buNone/>
            </a:pPr>
            <a:endParaRPr lang="nb-NO" sz="2000" dirty="0" smtClean="0">
              <a:latin typeface="Century Gothic" panose="020B0502020202020204" pitchFamily="34" charset="0"/>
            </a:endParaRPr>
          </a:p>
          <a:p>
            <a:pPr marL="400050" lvl="1" indent="0">
              <a:buNone/>
            </a:pPr>
            <a:r>
              <a:rPr lang="nb-NO" sz="2000" dirty="0" smtClean="0">
                <a:latin typeface="Century Gothic" panose="020B0502020202020204" pitchFamily="34" charset="0"/>
              </a:rPr>
              <a:t>Lag et notat som lederen tar med inn </a:t>
            </a:r>
            <a:r>
              <a:rPr lang="nb-NO" sz="2000" smtClean="0">
                <a:latin typeface="Century Gothic" panose="020B0502020202020204" pitchFamily="34" charset="0"/>
              </a:rPr>
              <a:t>i </a:t>
            </a:r>
            <a:r>
              <a:rPr lang="nb-NO" sz="2000" smtClean="0">
                <a:latin typeface="Century Gothic" panose="020B0502020202020204" pitchFamily="34" charset="0"/>
              </a:rPr>
              <a:t>økt </a:t>
            </a:r>
            <a:r>
              <a:rPr lang="nb-NO" sz="2000" dirty="0" smtClean="0">
                <a:latin typeface="Century Gothic" panose="020B0502020202020204" pitchFamily="34" charset="0"/>
              </a:rPr>
              <a:t>6.</a:t>
            </a:r>
            <a:endParaRPr lang="nb-NO" sz="2000" dirty="0">
              <a:latin typeface="Century Gothic" panose="020B0502020202020204" pitchFamily="34" charset="0"/>
            </a:endParaRPr>
          </a:p>
          <a:p>
            <a:pPr marL="400050" lvl="1" indent="0">
              <a:buNone/>
            </a:pPr>
            <a:endParaRPr lang="nb-NO" sz="2000" dirty="0"/>
          </a:p>
        </p:txBody>
      </p:sp>
      <p:sp>
        <p:nvSpPr>
          <p:cNvPr id="3" name="Tittel 2"/>
          <p:cNvSpPr>
            <a:spLocks noGrp="1"/>
          </p:cNvSpPr>
          <p:nvPr>
            <p:ph type="title"/>
          </p:nvPr>
        </p:nvSpPr>
        <p:spPr>
          <a:xfrm>
            <a:off x="432000" y="368204"/>
            <a:ext cx="7886700" cy="993775"/>
          </a:xfrm>
        </p:spPr>
        <p:txBody>
          <a:bodyPr/>
          <a:lstStyle/>
          <a:p>
            <a:r>
              <a:rPr lang="nb-NO" dirty="0" smtClean="0">
                <a:latin typeface="Century Gothic" panose="020B0502020202020204" pitchFamily="34" charset="0"/>
              </a:rPr>
              <a:t>Refleksjon etter film</a:t>
            </a:r>
            <a:endParaRPr lang="nb-NO" dirty="0">
              <a:latin typeface="Century Gothic" panose="020B0502020202020204" pitchFamily="34" charset="0"/>
            </a:endParaRPr>
          </a:p>
        </p:txBody>
      </p:sp>
    </p:spTree>
    <p:extLst>
      <p:ext uri="{BB962C8B-B14F-4D97-AF65-F5344CB8AC3E}">
        <p14:creationId xmlns:p14="http://schemas.microsoft.com/office/powerpoint/2010/main" val="3294553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77500" lnSpcReduction="20000"/>
          </a:bodyPr>
          <a:lstStyle/>
          <a:p>
            <a:r>
              <a:rPr lang="nb-NO" sz="1400" i="1" dirty="0">
                <a:latin typeface="Century Gothic" panose="020B0502020202020204" pitchFamily="34" charset="0"/>
              </a:rPr>
              <a:t>Bruner, J. (1983). </a:t>
            </a:r>
            <a:r>
              <a:rPr lang="nb-NO" sz="1400" i="1" dirty="0" err="1">
                <a:latin typeface="Century Gothic" panose="020B0502020202020204" pitchFamily="34" charset="0"/>
              </a:rPr>
              <a:t>Child`s</a:t>
            </a:r>
            <a:r>
              <a:rPr lang="nb-NO" sz="1400" i="1" dirty="0">
                <a:latin typeface="Century Gothic" panose="020B0502020202020204" pitchFamily="34" charset="0"/>
              </a:rPr>
              <a:t> talk. Learning to </a:t>
            </a:r>
            <a:r>
              <a:rPr lang="nb-NO" sz="1400" i="1" dirty="0" err="1">
                <a:latin typeface="Century Gothic" panose="020B0502020202020204" pitchFamily="34" charset="0"/>
              </a:rPr>
              <a:t>use</a:t>
            </a:r>
            <a:r>
              <a:rPr lang="nb-NO" sz="1400" i="1" dirty="0">
                <a:latin typeface="Century Gothic" panose="020B0502020202020204" pitchFamily="34" charset="0"/>
              </a:rPr>
              <a:t> </a:t>
            </a:r>
            <a:r>
              <a:rPr lang="nb-NO" sz="1400" i="1" dirty="0" err="1">
                <a:latin typeface="Century Gothic" panose="020B0502020202020204" pitchFamily="34" charset="0"/>
              </a:rPr>
              <a:t>language</a:t>
            </a:r>
            <a:r>
              <a:rPr lang="nb-NO" sz="1400" i="1" dirty="0">
                <a:latin typeface="Century Gothic" panose="020B0502020202020204" pitchFamily="34" charset="0"/>
              </a:rPr>
              <a:t>. Oxford </a:t>
            </a:r>
            <a:r>
              <a:rPr lang="nb-NO" sz="1400" i="1" dirty="0" err="1">
                <a:latin typeface="Century Gothic" panose="020B0502020202020204" pitchFamily="34" charset="0"/>
              </a:rPr>
              <a:t>University</a:t>
            </a:r>
            <a:r>
              <a:rPr lang="nb-NO" sz="1400" i="1" dirty="0">
                <a:latin typeface="Century Gothic" panose="020B0502020202020204" pitchFamily="34" charset="0"/>
              </a:rPr>
              <a:t> Press. Oxford. </a:t>
            </a:r>
          </a:p>
          <a:p>
            <a:r>
              <a:rPr lang="nb-NO" sz="1400" dirty="0" err="1" smtClean="0">
                <a:latin typeface="Century Gothic" panose="020B0502020202020204" pitchFamily="34" charset="0"/>
              </a:rPr>
              <a:t>Carrol</a:t>
            </a:r>
            <a:r>
              <a:rPr lang="nb-NO" sz="1400" dirty="0" smtClean="0">
                <a:latin typeface="Century Gothic" panose="020B0502020202020204" pitchFamily="34" charset="0"/>
              </a:rPr>
              <a:t> </a:t>
            </a:r>
            <a:r>
              <a:rPr lang="nb-NO" sz="1400" dirty="0">
                <a:latin typeface="Century Gothic" panose="020B0502020202020204" pitchFamily="34" charset="0"/>
              </a:rPr>
              <a:t>m.fl. (2003). </a:t>
            </a:r>
            <a:r>
              <a:rPr lang="nb-NO" sz="1400" i="1" dirty="0">
                <a:latin typeface="Century Gothic" panose="020B0502020202020204" pitchFamily="34" charset="0"/>
              </a:rPr>
              <a:t>The </a:t>
            </a:r>
            <a:r>
              <a:rPr lang="nb-NO" sz="1400" i="1" dirty="0" err="1">
                <a:latin typeface="Century Gothic" panose="020B0502020202020204" pitchFamily="34" charset="0"/>
              </a:rPr>
              <a:t>development</a:t>
            </a:r>
            <a:r>
              <a:rPr lang="nb-NO" sz="1400" i="1" dirty="0">
                <a:latin typeface="Century Gothic" panose="020B0502020202020204" pitchFamily="34" charset="0"/>
              </a:rPr>
              <a:t> </a:t>
            </a:r>
            <a:r>
              <a:rPr lang="nb-NO" sz="1400" i="1" dirty="0" err="1">
                <a:latin typeface="Century Gothic" panose="020B0502020202020204" pitchFamily="34" charset="0"/>
              </a:rPr>
              <a:t>of</a:t>
            </a:r>
            <a:r>
              <a:rPr lang="nb-NO" sz="1400" i="1" dirty="0">
                <a:latin typeface="Century Gothic" panose="020B0502020202020204" pitchFamily="34" charset="0"/>
              </a:rPr>
              <a:t> </a:t>
            </a:r>
            <a:r>
              <a:rPr lang="nb-NO" sz="1400" i="1" dirty="0" err="1">
                <a:latin typeface="Century Gothic" panose="020B0502020202020204" pitchFamily="34" charset="0"/>
              </a:rPr>
              <a:t>phonological</a:t>
            </a:r>
            <a:r>
              <a:rPr lang="nb-NO" sz="1400" i="1" dirty="0">
                <a:latin typeface="Century Gothic" panose="020B0502020202020204" pitchFamily="34" charset="0"/>
              </a:rPr>
              <a:t> </a:t>
            </a:r>
            <a:r>
              <a:rPr lang="nb-NO" sz="1400" i="1" dirty="0" err="1">
                <a:latin typeface="Century Gothic" panose="020B0502020202020204" pitchFamily="34" charset="0"/>
              </a:rPr>
              <a:t>awerness</a:t>
            </a:r>
            <a:r>
              <a:rPr lang="nb-NO" sz="1400" i="1" dirty="0">
                <a:latin typeface="Century Gothic" panose="020B0502020202020204" pitchFamily="34" charset="0"/>
              </a:rPr>
              <a:t> in pre-</a:t>
            </a:r>
            <a:r>
              <a:rPr lang="nb-NO" sz="1400" i="1" dirty="0" err="1">
                <a:latin typeface="Century Gothic" panose="020B0502020202020204" pitchFamily="34" charset="0"/>
              </a:rPr>
              <a:t>school</a:t>
            </a:r>
            <a:r>
              <a:rPr lang="nb-NO" sz="1400" i="1" dirty="0">
                <a:latin typeface="Century Gothic" panose="020B0502020202020204" pitchFamily="34" charset="0"/>
              </a:rPr>
              <a:t> </a:t>
            </a:r>
            <a:r>
              <a:rPr lang="nb-NO" sz="1400" i="1" dirty="0" err="1">
                <a:latin typeface="Century Gothic" panose="020B0502020202020204" pitchFamily="34" charset="0"/>
              </a:rPr>
              <a:t>children</a:t>
            </a:r>
            <a:r>
              <a:rPr lang="nb-NO" sz="1400" i="1" dirty="0">
                <a:latin typeface="Century Gothic" panose="020B0502020202020204" pitchFamily="34" charset="0"/>
              </a:rPr>
              <a:t>. </a:t>
            </a:r>
            <a:r>
              <a:rPr lang="nb-NO" sz="1400" i="1" dirty="0" err="1">
                <a:latin typeface="Century Gothic" panose="020B0502020202020204" pitchFamily="34" charset="0"/>
              </a:rPr>
              <a:t>Developmental</a:t>
            </a:r>
            <a:r>
              <a:rPr lang="nb-NO" sz="1400" i="1" dirty="0">
                <a:latin typeface="Century Gothic" panose="020B0502020202020204" pitchFamily="34" charset="0"/>
              </a:rPr>
              <a:t> </a:t>
            </a:r>
            <a:r>
              <a:rPr lang="nb-NO" sz="1400" i="1" dirty="0" err="1">
                <a:latin typeface="Century Gothic" panose="020B0502020202020204" pitchFamily="34" charset="0"/>
              </a:rPr>
              <a:t>Psychology</a:t>
            </a:r>
            <a:r>
              <a:rPr lang="nb-NO" sz="1400" i="1" dirty="0">
                <a:latin typeface="Century Gothic" panose="020B0502020202020204" pitchFamily="34" charset="0"/>
              </a:rPr>
              <a:t>, 39,913.924. </a:t>
            </a:r>
          </a:p>
          <a:p>
            <a:r>
              <a:rPr lang="nb-NO" sz="1400" dirty="0" err="1" smtClean="0">
                <a:latin typeface="Century Gothic" panose="020B0502020202020204" pitchFamily="34" charset="0"/>
              </a:rPr>
              <a:t>Espenakk</a:t>
            </a:r>
            <a:r>
              <a:rPr lang="nb-NO" sz="1400" dirty="0" smtClean="0">
                <a:latin typeface="Century Gothic" panose="020B0502020202020204" pitchFamily="34" charset="0"/>
              </a:rPr>
              <a:t> </a:t>
            </a:r>
            <a:r>
              <a:rPr lang="nb-NO" sz="1400" dirty="0">
                <a:latin typeface="Century Gothic" panose="020B0502020202020204" pitchFamily="34" charset="0"/>
              </a:rPr>
              <a:t>m.fl. (2007</a:t>
            </a:r>
            <a:r>
              <a:rPr lang="nb-NO" sz="1400" dirty="0" smtClean="0">
                <a:latin typeface="Century Gothic" panose="020B0502020202020204" pitchFamily="34" charset="0"/>
              </a:rPr>
              <a:t>). </a:t>
            </a:r>
            <a:r>
              <a:rPr lang="nb-NO" sz="1400" i="1" dirty="0">
                <a:latin typeface="Century Gothic" panose="020B0502020202020204" pitchFamily="34" charset="0"/>
              </a:rPr>
              <a:t>Språkveilederen. </a:t>
            </a:r>
            <a:r>
              <a:rPr lang="nb-NO" sz="1400" dirty="0" err="1">
                <a:latin typeface="Century Gothic" panose="020B0502020202020204" pitchFamily="34" charset="0"/>
              </a:rPr>
              <a:t>Bredtvedt</a:t>
            </a:r>
            <a:r>
              <a:rPr lang="nb-NO" sz="1400" dirty="0">
                <a:latin typeface="Century Gothic" panose="020B0502020202020204" pitchFamily="34" charset="0"/>
              </a:rPr>
              <a:t> kompetansesenter. </a:t>
            </a:r>
          </a:p>
          <a:p>
            <a:r>
              <a:rPr lang="nb-NO" sz="1400" dirty="0" smtClean="0">
                <a:latin typeface="Century Gothic" panose="020B0502020202020204" pitchFamily="34" charset="0"/>
              </a:rPr>
              <a:t>Glaser m.fl. (2014). </a:t>
            </a:r>
            <a:r>
              <a:rPr lang="nb-NO" sz="1400" i="1" dirty="0" smtClean="0">
                <a:latin typeface="Century Gothic" panose="020B0502020202020204" pitchFamily="34" charset="0"/>
              </a:rPr>
              <a:t>Utvikling, lek og læring i barnehagen.  Forsking og praksis. </a:t>
            </a:r>
            <a:r>
              <a:rPr lang="nb-NO" sz="1400" dirty="0" smtClean="0">
                <a:latin typeface="Century Gothic" panose="020B0502020202020204" pitchFamily="34" charset="0"/>
              </a:rPr>
              <a:t>Fagbokforlaget. Bergen.</a:t>
            </a:r>
          </a:p>
          <a:p>
            <a:r>
              <a:rPr lang="nb-NO" sz="1400" dirty="0" err="1">
                <a:latin typeface="Century Gothic" panose="020B0502020202020204" pitchFamily="34" charset="0"/>
              </a:rPr>
              <a:t>Kibsgaard</a:t>
            </a:r>
            <a:r>
              <a:rPr lang="nb-NO" sz="1400" dirty="0">
                <a:latin typeface="Century Gothic" panose="020B0502020202020204" pitchFamily="34" charset="0"/>
              </a:rPr>
              <a:t> S. (</a:t>
            </a:r>
            <a:r>
              <a:rPr lang="nb-NO" sz="1400" i="1" dirty="0">
                <a:latin typeface="Century Gothic" panose="020B0502020202020204" pitchFamily="34" charset="0"/>
              </a:rPr>
              <a:t>2008</a:t>
            </a:r>
            <a:r>
              <a:rPr lang="nb-NO" sz="1400" i="1" dirty="0" smtClean="0">
                <a:latin typeface="Century Gothic" panose="020B0502020202020204" pitchFamily="34" charset="0"/>
              </a:rPr>
              <a:t>). </a:t>
            </a:r>
            <a:r>
              <a:rPr lang="nb-NO" sz="1400" i="1" dirty="0">
                <a:latin typeface="Century Gothic" panose="020B0502020202020204" pitchFamily="34" charset="0"/>
              </a:rPr>
              <a:t>GLSM Grunnleggende læring i et stimulerende miljø I </a:t>
            </a:r>
            <a:r>
              <a:rPr lang="nb-NO" sz="1400" i="1" dirty="0" smtClean="0">
                <a:latin typeface="Century Gothic" panose="020B0502020202020204" pitchFamily="34" charset="0"/>
              </a:rPr>
              <a:t>barnehagen. </a:t>
            </a:r>
            <a:r>
              <a:rPr lang="nb-NO" sz="1400" dirty="0">
                <a:latin typeface="Century Gothic" panose="020B0502020202020204" pitchFamily="34" charset="0"/>
              </a:rPr>
              <a:t>Oslo: Universitetsforlaget.</a:t>
            </a:r>
            <a:r>
              <a:rPr lang="nb-NO" sz="1400" i="1" dirty="0">
                <a:latin typeface="Century Gothic" panose="020B0502020202020204" pitchFamily="34" charset="0"/>
              </a:rPr>
              <a:t> </a:t>
            </a:r>
            <a:endParaRPr lang="nb-NO" sz="1400" dirty="0">
              <a:latin typeface="Century Gothic" panose="020B0502020202020204" pitchFamily="34" charset="0"/>
            </a:endParaRPr>
          </a:p>
          <a:p>
            <a:r>
              <a:rPr lang="nb-NO" sz="1400" dirty="0" smtClean="0">
                <a:latin typeface="Century Gothic" panose="020B0502020202020204" pitchFamily="34" charset="0"/>
              </a:rPr>
              <a:t>Lervåg </a:t>
            </a:r>
            <a:r>
              <a:rPr lang="nb-NO" sz="1400" dirty="0">
                <a:latin typeface="Century Gothic" panose="020B0502020202020204" pitchFamily="34" charset="0"/>
              </a:rPr>
              <a:t>m.fl. ( 2009). </a:t>
            </a:r>
            <a:r>
              <a:rPr lang="nb-NO" sz="1400" i="1" dirty="0">
                <a:latin typeface="Century Gothic" panose="020B0502020202020204" pitchFamily="34" charset="0"/>
              </a:rPr>
              <a:t>The </a:t>
            </a:r>
            <a:r>
              <a:rPr lang="nb-NO" sz="1400" i="1" dirty="0" err="1">
                <a:latin typeface="Century Gothic" panose="020B0502020202020204" pitchFamily="34" charset="0"/>
              </a:rPr>
              <a:t>cognitive</a:t>
            </a:r>
            <a:r>
              <a:rPr lang="nb-NO" sz="1400" i="1" dirty="0">
                <a:latin typeface="Century Gothic" panose="020B0502020202020204" pitchFamily="34" charset="0"/>
              </a:rPr>
              <a:t> and </a:t>
            </a:r>
            <a:r>
              <a:rPr lang="nb-NO" sz="1400" i="1" dirty="0" err="1">
                <a:latin typeface="Century Gothic" panose="020B0502020202020204" pitchFamily="34" charset="0"/>
              </a:rPr>
              <a:t>linguistic</a:t>
            </a:r>
            <a:r>
              <a:rPr lang="nb-NO" sz="1400" i="1" dirty="0">
                <a:latin typeface="Century Gothic" panose="020B0502020202020204" pitchFamily="34" charset="0"/>
              </a:rPr>
              <a:t> </a:t>
            </a:r>
            <a:r>
              <a:rPr lang="nb-NO" sz="1400" i="1" dirty="0" err="1">
                <a:latin typeface="Century Gothic" panose="020B0502020202020204" pitchFamily="34" charset="0"/>
              </a:rPr>
              <a:t>foundations</a:t>
            </a:r>
            <a:r>
              <a:rPr lang="nb-NO" sz="1400" i="1" dirty="0">
                <a:latin typeface="Century Gothic" panose="020B0502020202020204" pitchFamily="34" charset="0"/>
              </a:rPr>
              <a:t> </a:t>
            </a:r>
            <a:r>
              <a:rPr lang="nb-NO" sz="1400" i="1" dirty="0" err="1">
                <a:latin typeface="Century Gothic" panose="020B0502020202020204" pitchFamily="34" charset="0"/>
              </a:rPr>
              <a:t>of</a:t>
            </a:r>
            <a:r>
              <a:rPr lang="nb-NO" sz="1400" i="1" dirty="0">
                <a:latin typeface="Century Gothic" panose="020B0502020202020204" pitchFamily="34" charset="0"/>
              </a:rPr>
              <a:t> </a:t>
            </a:r>
            <a:r>
              <a:rPr lang="nb-NO" sz="1400" i="1" dirty="0" err="1">
                <a:latin typeface="Century Gothic" panose="020B0502020202020204" pitchFamily="34" charset="0"/>
              </a:rPr>
              <a:t>early</a:t>
            </a:r>
            <a:r>
              <a:rPr lang="nb-NO" sz="1400" i="1" dirty="0">
                <a:latin typeface="Century Gothic" panose="020B0502020202020204" pitchFamily="34" charset="0"/>
              </a:rPr>
              <a:t> </a:t>
            </a:r>
            <a:r>
              <a:rPr lang="nb-NO" sz="1400" i="1" dirty="0" err="1">
                <a:latin typeface="Century Gothic" panose="020B0502020202020204" pitchFamily="34" charset="0"/>
              </a:rPr>
              <a:t>reading</a:t>
            </a:r>
            <a:r>
              <a:rPr lang="nb-NO" sz="1400" i="1" dirty="0">
                <a:latin typeface="Century Gothic" panose="020B0502020202020204" pitchFamily="34" charset="0"/>
              </a:rPr>
              <a:t> </a:t>
            </a:r>
            <a:r>
              <a:rPr lang="nb-NO" sz="1400" i="1" dirty="0" err="1">
                <a:latin typeface="Century Gothic" panose="020B0502020202020204" pitchFamily="34" charset="0"/>
              </a:rPr>
              <a:t>development</a:t>
            </a:r>
            <a:r>
              <a:rPr lang="nb-NO" sz="1400" i="1" dirty="0">
                <a:latin typeface="Century Gothic" panose="020B0502020202020204" pitchFamily="34" charset="0"/>
              </a:rPr>
              <a:t>: A Norwegian laten variable longitudinal </a:t>
            </a:r>
            <a:r>
              <a:rPr lang="nb-NO" sz="1400" i="1" dirty="0" err="1">
                <a:latin typeface="Century Gothic" panose="020B0502020202020204" pitchFamily="34" charset="0"/>
              </a:rPr>
              <a:t>study</a:t>
            </a:r>
            <a:r>
              <a:rPr lang="nb-NO" sz="1400" i="1" dirty="0">
                <a:latin typeface="Century Gothic" panose="020B0502020202020204" pitchFamily="34" charset="0"/>
              </a:rPr>
              <a:t>. Development </a:t>
            </a:r>
            <a:r>
              <a:rPr lang="nb-NO" sz="1400" i="1" dirty="0" err="1">
                <a:latin typeface="Century Gothic" panose="020B0502020202020204" pitchFamily="34" charset="0"/>
              </a:rPr>
              <a:t>Psychology</a:t>
            </a:r>
            <a:r>
              <a:rPr lang="nb-NO" sz="1400" i="1" dirty="0">
                <a:latin typeface="Century Gothic" panose="020B0502020202020204" pitchFamily="34" charset="0"/>
              </a:rPr>
              <a:t>, 45, </a:t>
            </a:r>
            <a:r>
              <a:rPr lang="nb-NO" sz="1400" i="1" dirty="0" smtClean="0">
                <a:latin typeface="Century Gothic" panose="020B0502020202020204" pitchFamily="34" charset="0"/>
              </a:rPr>
              <a:t>764–781</a:t>
            </a:r>
            <a:r>
              <a:rPr lang="nb-NO" sz="1400" i="1" dirty="0">
                <a:latin typeface="Century Gothic" panose="020B0502020202020204" pitchFamily="34" charset="0"/>
              </a:rPr>
              <a:t>. </a:t>
            </a:r>
          </a:p>
          <a:p>
            <a:r>
              <a:rPr lang="nb-NO" sz="1400" dirty="0" err="1">
                <a:latin typeface="Century Gothic" panose="020B0502020202020204" pitchFamily="34" charset="0"/>
              </a:rPr>
              <a:t>Lyngseth</a:t>
            </a:r>
            <a:r>
              <a:rPr lang="nb-NO" sz="1400" dirty="0">
                <a:latin typeface="Century Gothic" panose="020B0502020202020204" pitchFamily="34" charset="0"/>
              </a:rPr>
              <a:t>, E.J. (2008). </a:t>
            </a:r>
            <a:r>
              <a:rPr lang="nb-NO" sz="1400" i="1" dirty="0">
                <a:latin typeface="Century Gothic" panose="020B0502020202020204" pitchFamily="34" charset="0"/>
              </a:rPr>
              <a:t>Språkobservasjoner og språkaktiviteter i barnehagen</a:t>
            </a:r>
            <a:r>
              <a:rPr lang="nb-NO" sz="1400" dirty="0">
                <a:latin typeface="Century Gothic" panose="020B0502020202020204" pitchFamily="34" charset="0"/>
              </a:rPr>
              <a:t>. I S. </a:t>
            </a:r>
            <a:r>
              <a:rPr lang="nb-NO" sz="1400" dirty="0" err="1">
                <a:latin typeface="Century Gothic" panose="020B0502020202020204" pitchFamily="34" charset="0"/>
              </a:rPr>
              <a:t>Kibsgaard</a:t>
            </a:r>
            <a:r>
              <a:rPr lang="nb-NO" sz="1400" dirty="0">
                <a:latin typeface="Century Gothic" panose="020B0502020202020204" pitchFamily="34" charset="0"/>
              </a:rPr>
              <a:t> (red.), </a:t>
            </a:r>
            <a:r>
              <a:rPr lang="nb-NO" sz="1400" i="1" dirty="0">
                <a:latin typeface="Century Gothic" panose="020B0502020202020204" pitchFamily="34" charset="0"/>
              </a:rPr>
              <a:t>GLSM i barnehagen. </a:t>
            </a:r>
            <a:r>
              <a:rPr lang="nb-NO" sz="1400" dirty="0">
                <a:latin typeface="Century Gothic" panose="020B0502020202020204" pitchFamily="34" charset="0"/>
              </a:rPr>
              <a:t>(s. </a:t>
            </a:r>
            <a:r>
              <a:rPr lang="nb-NO" sz="1400" dirty="0" smtClean="0">
                <a:latin typeface="Century Gothic" panose="020B0502020202020204" pitchFamily="34" charset="0"/>
              </a:rPr>
              <a:t>74–84</a:t>
            </a:r>
            <a:r>
              <a:rPr lang="nb-NO" sz="1400" dirty="0">
                <a:latin typeface="Century Gothic" panose="020B0502020202020204" pitchFamily="34" charset="0"/>
              </a:rPr>
              <a:t>). Universitetsforlaget. Oslo. </a:t>
            </a:r>
          </a:p>
          <a:p>
            <a:r>
              <a:rPr lang="nb-NO" sz="1400" dirty="0" smtClean="0">
                <a:latin typeface="Century Gothic" panose="020B0502020202020204" pitchFamily="34" charset="0"/>
              </a:rPr>
              <a:t>Løkken og Søbstad (2013). </a:t>
            </a:r>
            <a:r>
              <a:rPr lang="nb-NO" sz="1400" i="1" dirty="0" smtClean="0">
                <a:latin typeface="Century Gothic" panose="020B0502020202020204" pitchFamily="34" charset="0"/>
              </a:rPr>
              <a:t>Observasjon og intervju i barnehagen. </a:t>
            </a:r>
            <a:r>
              <a:rPr lang="nb-NO" sz="1400" dirty="0" smtClean="0">
                <a:latin typeface="Century Gothic" panose="020B0502020202020204" pitchFamily="34" charset="0"/>
              </a:rPr>
              <a:t>Universitetsforlaget. Oslo. </a:t>
            </a:r>
          </a:p>
          <a:p>
            <a:r>
              <a:rPr lang="nb-NO" sz="1400" i="1" dirty="0">
                <a:latin typeface="Century Gothic" panose="020B0502020202020204" pitchFamily="34" charset="0"/>
              </a:rPr>
              <a:t>Melby-Lervåg. M. (2011). Effekten av språkstimulering i førskolealder på senere leseforståelse. Hva kan forsking fortelle oss? Spesialpedagogikk, 2, 41-51. </a:t>
            </a:r>
          </a:p>
          <a:p>
            <a:r>
              <a:rPr lang="nb-NO" sz="1400" dirty="0" smtClean="0">
                <a:latin typeface="Century Gothic" panose="020B0502020202020204" pitchFamily="34" charset="0"/>
              </a:rPr>
              <a:t>Melby-Lervåg. M. (2012). </a:t>
            </a:r>
            <a:r>
              <a:rPr lang="nb-NO" sz="1400" i="1" dirty="0" smtClean="0">
                <a:latin typeface="Century Gothic" panose="020B0502020202020204" pitchFamily="34" charset="0"/>
              </a:rPr>
              <a:t>Arv, miljø og dysleksi: Metoder, hovedfunn og implikasjoner fra praksis. Spesialpedagogikk, 2, 43-55.</a:t>
            </a:r>
          </a:p>
          <a:p>
            <a:r>
              <a:rPr lang="nb-NO" sz="1400" i="1" dirty="0">
                <a:latin typeface="Century Gothic" panose="020B0502020202020204" pitchFamily="34" charset="0"/>
              </a:rPr>
              <a:t>Rammeplan for barnehager.</a:t>
            </a:r>
            <a:r>
              <a:rPr lang="nb-NO" sz="1400" dirty="0">
                <a:latin typeface="Century Gothic" panose="020B0502020202020204" pitchFamily="34" charset="0"/>
              </a:rPr>
              <a:t> (2011). Oslo. Kunnskapsdepartementet. </a:t>
            </a:r>
            <a:endParaRPr lang="nb-NO" sz="1400" i="1" dirty="0" smtClean="0">
              <a:latin typeface="Century Gothic" panose="020B0502020202020204" pitchFamily="34" charset="0"/>
            </a:endParaRPr>
          </a:p>
          <a:p>
            <a:r>
              <a:rPr lang="nb-NO" sz="1400" i="1" dirty="0" err="1" smtClean="0">
                <a:latin typeface="Century Gothic" panose="020B0502020202020204" pitchFamily="34" charset="0"/>
              </a:rPr>
              <a:t>Udir</a:t>
            </a:r>
            <a:r>
              <a:rPr lang="nb-NO" sz="1400" i="1" dirty="0" smtClean="0">
                <a:latin typeface="Century Gothic" panose="020B0502020202020204" pitchFamily="34" charset="0"/>
              </a:rPr>
              <a:t> (2016). Språk i barnehagen. - Mye mer enn </a:t>
            </a:r>
            <a:r>
              <a:rPr lang="nb-NO" sz="1400" i="1" dirty="0">
                <a:latin typeface="Century Gothic" panose="020B0502020202020204" pitchFamily="34" charset="0"/>
              </a:rPr>
              <a:t>bare prat, </a:t>
            </a:r>
            <a:r>
              <a:rPr lang="nb-NO" sz="1400" i="1" dirty="0">
                <a:latin typeface="Century Gothic" panose="020B0502020202020204" pitchFamily="34" charset="0"/>
                <a:hlinkClick r:id="rId3"/>
              </a:rPr>
              <a:t>http://www.udir.no/laring-og-trivsel/rammeplan/barnehagens-innhold/sprak2/sprak-i-barnehagen--mye-mer-enn-bare-prat/3.-spraktilegnelse</a:t>
            </a:r>
            <a:r>
              <a:rPr lang="nb-NO" sz="1400" i="1" dirty="0" smtClean="0">
                <a:latin typeface="Century Gothic" panose="020B0502020202020204" pitchFamily="34" charset="0"/>
                <a:hlinkClick r:id="rId3"/>
              </a:rPr>
              <a:t>/</a:t>
            </a:r>
            <a:r>
              <a:rPr lang="nb-NO" sz="1400" i="1" dirty="0" smtClean="0">
                <a:latin typeface="Century Gothic" panose="020B0502020202020204" pitchFamily="34" charset="0"/>
              </a:rPr>
              <a:t> </a:t>
            </a:r>
          </a:p>
          <a:p>
            <a:r>
              <a:rPr lang="nb-NO" sz="1400" i="1" dirty="0" err="1" smtClean="0">
                <a:latin typeface="Century Gothic" panose="020B0502020202020204" pitchFamily="34" charset="0"/>
              </a:rPr>
              <a:t>Vygotsky</a:t>
            </a:r>
            <a:r>
              <a:rPr lang="nb-NO" sz="1400" i="1" dirty="0" smtClean="0">
                <a:latin typeface="Century Gothic" panose="020B0502020202020204" pitchFamily="34" charset="0"/>
              </a:rPr>
              <a:t> L.(1978). </a:t>
            </a:r>
            <a:r>
              <a:rPr lang="nb-NO" sz="1400" i="1" dirty="0" err="1" smtClean="0">
                <a:latin typeface="Century Gothic" panose="020B0502020202020204" pitchFamily="34" charset="0"/>
              </a:rPr>
              <a:t>Mind</a:t>
            </a:r>
            <a:r>
              <a:rPr lang="nb-NO" sz="1400" i="1" dirty="0" smtClean="0">
                <a:latin typeface="Century Gothic" panose="020B0502020202020204" pitchFamily="34" charset="0"/>
              </a:rPr>
              <a:t> in </a:t>
            </a:r>
            <a:r>
              <a:rPr lang="nb-NO" sz="1400" i="1" dirty="0" err="1" smtClean="0">
                <a:latin typeface="Century Gothic" panose="020B0502020202020204" pitchFamily="34" charset="0"/>
              </a:rPr>
              <a:t>society</a:t>
            </a:r>
            <a:r>
              <a:rPr lang="nb-NO" sz="1400" i="1" dirty="0" smtClean="0">
                <a:latin typeface="Century Gothic" panose="020B0502020202020204" pitchFamily="34" charset="0"/>
              </a:rPr>
              <a:t>. Harvard </a:t>
            </a:r>
            <a:r>
              <a:rPr lang="nb-NO" sz="1400" i="1" dirty="0" err="1" smtClean="0">
                <a:latin typeface="Century Gothic" panose="020B0502020202020204" pitchFamily="34" charset="0"/>
              </a:rPr>
              <a:t>University</a:t>
            </a:r>
            <a:r>
              <a:rPr lang="nb-NO" sz="1400" i="1" dirty="0" smtClean="0">
                <a:latin typeface="Century Gothic" panose="020B0502020202020204" pitchFamily="34" charset="0"/>
              </a:rPr>
              <a:t> Press. Cambridge, Mass. </a:t>
            </a:r>
          </a:p>
          <a:p>
            <a:endParaRPr lang="nb-NO" sz="1400" dirty="0" smtClean="0">
              <a:latin typeface="Century Gothic" panose="020B0502020202020204" pitchFamily="34" charset="0"/>
            </a:endParaRPr>
          </a:p>
          <a:p>
            <a:endParaRPr lang="nb-NO" sz="1400" dirty="0">
              <a:latin typeface="Century Gothic" panose="020B0502020202020204" pitchFamily="34" charset="0"/>
            </a:endParaRPr>
          </a:p>
        </p:txBody>
      </p:sp>
      <p:sp>
        <p:nvSpPr>
          <p:cNvPr id="3" name="Tittel 2"/>
          <p:cNvSpPr>
            <a:spLocks noGrp="1"/>
          </p:cNvSpPr>
          <p:nvPr>
            <p:ph type="title"/>
          </p:nvPr>
        </p:nvSpPr>
        <p:spPr/>
        <p:txBody>
          <a:bodyPr>
            <a:normAutofit/>
          </a:bodyPr>
          <a:lstStyle/>
          <a:p>
            <a:r>
              <a:rPr lang="nb-NO" sz="4000" dirty="0" smtClean="0">
                <a:latin typeface="Century Gothic" panose="020B0502020202020204" pitchFamily="34" charset="0"/>
              </a:rPr>
              <a:t>Referanser </a:t>
            </a:r>
            <a:endParaRPr lang="nb-NO" sz="4000" dirty="0">
              <a:latin typeface="Century Gothic" panose="020B0502020202020204" pitchFamily="34" charset="0"/>
            </a:endParaRPr>
          </a:p>
        </p:txBody>
      </p:sp>
    </p:spTree>
    <p:extLst>
      <p:ext uri="{BB962C8B-B14F-4D97-AF65-F5344CB8AC3E}">
        <p14:creationId xmlns:p14="http://schemas.microsoft.com/office/powerpoint/2010/main" val="1634514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pPr lvl="0"/>
            <a:r>
              <a:rPr lang="nb-NO" sz="1650" dirty="0" smtClean="0">
                <a:latin typeface="Century Gothic" panose="020B0502020202020204" pitchFamily="34" charset="0"/>
              </a:rPr>
              <a:t>Observasjon </a:t>
            </a:r>
            <a:r>
              <a:rPr lang="nb-NO" sz="1650" dirty="0">
                <a:latin typeface="Century Gothic" panose="020B0502020202020204" pitchFamily="34" charset="0"/>
              </a:rPr>
              <a:t>og kartlegging av språk kan være et verktøy </a:t>
            </a:r>
            <a:r>
              <a:rPr lang="nb-NO" sz="1650" dirty="0" smtClean="0">
                <a:latin typeface="Century Gothic" panose="020B0502020202020204" pitchFamily="34" charset="0"/>
              </a:rPr>
              <a:t>som kan bidra til en </a:t>
            </a:r>
            <a:r>
              <a:rPr lang="nb-NO" sz="1650" dirty="0">
                <a:latin typeface="Century Gothic" panose="020B0502020202020204" pitchFamily="34" charset="0"/>
              </a:rPr>
              <a:t>god overgang og sammenheng mellom barnehage og skole. </a:t>
            </a:r>
            <a:endParaRPr lang="nb-NO" sz="1650" dirty="0" smtClean="0">
              <a:latin typeface="Century Gothic" panose="020B0502020202020204" pitchFamily="34" charset="0"/>
            </a:endParaRPr>
          </a:p>
          <a:p>
            <a:pPr marL="0" lvl="0" indent="0">
              <a:buNone/>
            </a:pPr>
            <a:endParaRPr lang="nb-NO" sz="1650" dirty="0">
              <a:latin typeface="Century Gothic" panose="020B0502020202020204" pitchFamily="34" charset="0"/>
            </a:endParaRPr>
          </a:p>
          <a:p>
            <a:pPr lvl="0"/>
            <a:r>
              <a:rPr lang="nb-NO" sz="1650" dirty="0" smtClean="0">
                <a:latin typeface="Century Gothic" panose="020B0502020202020204" pitchFamily="34" charset="0"/>
              </a:rPr>
              <a:t>Med bedre kunnskap om kartlegging skapes </a:t>
            </a:r>
            <a:r>
              <a:rPr lang="nb-NO" sz="1650" dirty="0">
                <a:latin typeface="Century Gothic" panose="020B0502020202020204" pitchFamily="34" charset="0"/>
              </a:rPr>
              <a:t>et bedre grunnlag for å kunne lage </a:t>
            </a:r>
            <a:r>
              <a:rPr lang="nb-NO" sz="1650" dirty="0" smtClean="0">
                <a:latin typeface="Century Gothic" panose="020B0502020202020204" pitchFamily="34" charset="0"/>
              </a:rPr>
              <a:t>planer og rutiner for </a:t>
            </a:r>
            <a:r>
              <a:rPr lang="nb-NO" sz="1650" dirty="0">
                <a:latin typeface="Century Gothic" panose="020B0502020202020204" pitchFamily="34" charset="0"/>
              </a:rPr>
              <a:t>observasjon og </a:t>
            </a:r>
            <a:r>
              <a:rPr lang="nb-NO" sz="1650" dirty="0" smtClean="0">
                <a:latin typeface="Century Gothic" panose="020B0502020202020204" pitchFamily="34" charset="0"/>
              </a:rPr>
              <a:t>kartleggingssamarbeid </a:t>
            </a:r>
            <a:r>
              <a:rPr lang="nb-NO" sz="1650" dirty="0">
                <a:latin typeface="Century Gothic" panose="020B0502020202020204" pitchFamily="34" charset="0"/>
              </a:rPr>
              <a:t>i barnehage og skole. </a:t>
            </a:r>
          </a:p>
          <a:p>
            <a:pPr marL="0" indent="0">
              <a:buNone/>
            </a:pPr>
            <a:endParaRPr lang="nb-NO" sz="1650" dirty="0" smtClean="0"/>
          </a:p>
          <a:p>
            <a:pPr marL="0" indent="0">
              <a:buNone/>
            </a:pPr>
            <a:endParaRPr lang="nb-NO" sz="1650" dirty="0"/>
          </a:p>
          <a:p>
            <a:pPr marL="0" indent="0">
              <a:buNone/>
            </a:pPr>
            <a:endParaRPr lang="nb-NO" dirty="0"/>
          </a:p>
          <a:p>
            <a:endParaRPr lang="nb-NO" dirty="0"/>
          </a:p>
          <a:p>
            <a:endParaRPr lang="nb-NO" dirty="0" smtClean="0"/>
          </a:p>
          <a:p>
            <a:endParaRPr lang="nb-NO" dirty="0"/>
          </a:p>
          <a:p>
            <a:endParaRPr lang="nb-NO" dirty="0" smtClean="0"/>
          </a:p>
          <a:p>
            <a:endParaRPr lang="nb-NO" dirty="0"/>
          </a:p>
          <a:p>
            <a:endParaRPr lang="nb-NO" dirty="0"/>
          </a:p>
        </p:txBody>
      </p:sp>
      <p:sp>
        <p:nvSpPr>
          <p:cNvPr id="4" name="Tittel 3"/>
          <p:cNvSpPr>
            <a:spLocks noGrp="1"/>
          </p:cNvSpPr>
          <p:nvPr>
            <p:ph type="title"/>
          </p:nvPr>
        </p:nvSpPr>
        <p:spPr/>
        <p:txBody>
          <a:bodyPr/>
          <a:lstStyle/>
          <a:p>
            <a:r>
              <a:rPr lang="nb-NO" dirty="0" smtClean="0">
                <a:latin typeface="Century Gothic" panose="020B0502020202020204" pitchFamily="34" charset="0"/>
              </a:rPr>
              <a:t> Kartlegging </a:t>
            </a:r>
            <a:endParaRPr lang="nb-NO" dirty="0">
              <a:latin typeface="Century Gothic" panose="020B0502020202020204" pitchFamily="34" charset="0"/>
            </a:endParaRPr>
          </a:p>
        </p:txBody>
      </p:sp>
    </p:spTree>
    <p:extLst>
      <p:ext uri="{BB962C8B-B14F-4D97-AF65-F5344CB8AC3E}">
        <p14:creationId xmlns:p14="http://schemas.microsoft.com/office/powerpoint/2010/main" val="411265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idx="1"/>
          </p:nvPr>
        </p:nvSpPr>
        <p:spPr/>
        <p:txBody>
          <a:bodyPr>
            <a:normAutofit fontScale="70000" lnSpcReduction="20000"/>
          </a:bodyPr>
          <a:lstStyle/>
          <a:p>
            <a:r>
              <a:rPr lang="nb-NO" dirty="0">
                <a:latin typeface="Century Gothic" panose="020B0502020202020204" pitchFamily="34" charset="0"/>
              </a:rPr>
              <a:t>Pedagogene i barnehagen og i skolen kan arbeide på alle nivåene </a:t>
            </a:r>
            <a:r>
              <a:rPr lang="nb-NO" dirty="0" smtClean="0">
                <a:latin typeface="Century Gothic" panose="020B0502020202020204" pitchFamily="34" charset="0"/>
              </a:rPr>
              <a:t>med forebygging </a:t>
            </a:r>
            <a:r>
              <a:rPr lang="nb-NO" dirty="0">
                <a:latin typeface="Century Gothic" panose="020B0502020202020204" pitchFamily="34" charset="0"/>
              </a:rPr>
              <a:t>og tidlig innsats.  </a:t>
            </a:r>
          </a:p>
          <a:p>
            <a:pPr marL="0" indent="0">
              <a:buNone/>
            </a:pPr>
            <a:endParaRPr lang="nb-NO" dirty="0">
              <a:latin typeface="Century Gothic" panose="020B0502020202020204" pitchFamily="34" charset="0"/>
            </a:endParaRPr>
          </a:p>
          <a:p>
            <a:r>
              <a:rPr lang="nb-NO" dirty="0">
                <a:latin typeface="Century Gothic" panose="020B0502020202020204" pitchFamily="34" charset="0"/>
              </a:rPr>
              <a:t>Kartlegging av barnas språkkompetanse med særlig fokus på det barnet mestrer er viktig, men man får også viktige opplysninger om det barnet strever med eller ikke mestrer. </a:t>
            </a:r>
          </a:p>
          <a:p>
            <a:pPr marL="0" indent="0">
              <a:buNone/>
            </a:pPr>
            <a:endParaRPr lang="nb-NO" dirty="0">
              <a:latin typeface="Century Gothic" panose="020B0502020202020204" pitchFamily="34" charset="0"/>
            </a:endParaRPr>
          </a:p>
          <a:p>
            <a:r>
              <a:rPr lang="nb-NO" dirty="0">
                <a:latin typeface="Century Gothic" panose="020B0502020202020204" pitchFamily="34" charset="0"/>
              </a:rPr>
              <a:t>Det er tiltakene som tilrettelegges gjennom lek og aktiviteter som gjør at barnets utvikling blir ivaretatt.</a:t>
            </a:r>
          </a:p>
          <a:p>
            <a:pPr marL="0" indent="0">
              <a:buNone/>
            </a:pPr>
            <a:endParaRPr lang="nb-NO" dirty="0"/>
          </a:p>
        </p:txBody>
      </p:sp>
      <p:sp>
        <p:nvSpPr>
          <p:cNvPr id="5" name="Tittel 4"/>
          <p:cNvSpPr>
            <a:spLocks noGrp="1"/>
          </p:cNvSpPr>
          <p:nvPr>
            <p:ph type="title"/>
          </p:nvPr>
        </p:nvSpPr>
        <p:spPr/>
        <p:txBody>
          <a:bodyPr/>
          <a:lstStyle/>
          <a:p>
            <a:r>
              <a:rPr lang="nb-NO" dirty="0" smtClean="0">
                <a:latin typeface="Century Gothic" panose="020B0502020202020204" pitchFamily="34" charset="0"/>
              </a:rPr>
              <a:t>Tidlig innsats og tiltak</a:t>
            </a:r>
            <a:endParaRPr lang="nb-NO" dirty="0">
              <a:latin typeface="Century Gothic" panose="020B0502020202020204" pitchFamily="34" charset="0"/>
            </a:endParaRPr>
          </a:p>
        </p:txBody>
      </p:sp>
    </p:spTree>
    <p:extLst>
      <p:ext uri="{BB962C8B-B14F-4D97-AF65-F5344CB8AC3E}">
        <p14:creationId xmlns:p14="http://schemas.microsoft.com/office/powerpoint/2010/main" val="208672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idx="1"/>
          </p:nvPr>
        </p:nvSpPr>
        <p:spPr>
          <a:xfrm>
            <a:off x="502884" y="1107962"/>
            <a:ext cx="8534790" cy="3853898"/>
          </a:xfrm>
        </p:spPr>
        <p:txBody>
          <a:bodyPr>
            <a:normAutofit/>
          </a:bodyPr>
          <a:lstStyle/>
          <a:p>
            <a:pPr marL="0" indent="0">
              <a:buNone/>
            </a:pPr>
            <a:r>
              <a:rPr lang="nb-NO" sz="2000" b="1" dirty="0" smtClean="0">
                <a:latin typeface="Century Gothic" panose="020B0502020202020204" pitchFamily="34" charset="0"/>
              </a:rPr>
              <a:t>Kunnskap om kartlegging</a:t>
            </a:r>
          </a:p>
          <a:p>
            <a:r>
              <a:rPr lang="nb-NO" sz="1500" dirty="0" smtClean="0">
                <a:latin typeface="Century Gothic" panose="020B0502020202020204" pitchFamily="34" charset="0"/>
              </a:rPr>
              <a:t>For </a:t>
            </a:r>
            <a:r>
              <a:rPr lang="nb-NO" sz="1500" dirty="0">
                <a:latin typeface="Century Gothic" panose="020B0502020202020204" pitchFamily="34" charset="0"/>
              </a:rPr>
              <a:t>at pedagogene skal kunne være støttende i barns utvikling, og skal kunne sette i verk tiltak og sikre tidlig innsats for alle barn, vil det være nødvendig å observere og kartlegge. I dette arbeidet er det viktig med god kunnskap om relevante observasjons- og kartleggingsverktøy</a:t>
            </a:r>
            <a:r>
              <a:rPr lang="nb-NO" sz="1500" dirty="0" smtClean="0">
                <a:latin typeface="Century Gothic" panose="020B0502020202020204" pitchFamily="34" charset="0"/>
              </a:rPr>
              <a:t>.</a:t>
            </a:r>
          </a:p>
          <a:p>
            <a:pPr marL="0" indent="0">
              <a:buNone/>
            </a:pPr>
            <a:endParaRPr lang="nb-NO" sz="1500" dirty="0">
              <a:latin typeface="Century Gothic" panose="020B0502020202020204" pitchFamily="34" charset="0"/>
            </a:endParaRPr>
          </a:p>
          <a:p>
            <a:pPr marL="0" indent="0">
              <a:buNone/>
            </a:pPr>
            <a:r>
              <a:rPr lang="nb-NO" sz="2000" b="1" dirty="0" smtClean="0">
                <a:latin typeface="Century Gothic" panose="020B0502020202020204" pitchFamily="34" charset="0"/>
              </a:rPr>
              <a:t>Kunnskap om utvikling</a:t>
            </a:r>
            <a:endParaRPr lang="nb-NO" sz="2000" b="1" dirty="0">
              <a:latin typeface="Century Gothic" panose="020B0502020202020204" pitchFamily="34" charset="0"/>
            </a:endParaRPr>
          </a:p>
          <a:p>
            <a:r>
              <a:rPr lang="nb-NO" sz="1400" dirty="0">
                <a:latin typeface="Century Gothic" panose="020B0502020202020204" pitchFamily="34" charset="0"/>
              </a:rPr>
              <a:t>For å forstå og utnytte informasjonen man får fra </a:t>
            </a:r>
            <a:r>
              <a:rPr lang="nb-NO" sz="1400" dirty="0" smtClean="0">
                <a:latin typeface="Century Gothic" panose="020B0502020202020204" pitchFamily="34" charset="0"/>
              </a:rPr>
              <a:t>kartleggingen </a:t>
            </a:r>
            <a:r>
              <a:rPr lang="nb-NO" sz="1400" dirty="0">
                <a:latin typeface="Century Gothic" panose="020B0502020202020204" pitchFamily="34" charset="0"/>
              </a:rPr>
              <a:t>er det nødvendig med kunnskap om hvordan barn utvikler seg og hvordan de lærer i samspill med </a:t>
            </a:r>
            <a:r>
              <a:rPr lang="nb-NO" sz="1400" dirty="0" smtClean="0">
                <a:latin typeface="Century Gothic" panose="020B0502020202020204" pitchFamily="34" charset="0"/>
              </a:rPr>
              <a:t>andre.</a:t>
            </a:r>
          </a:p>
          <a:p>
            <a:pPr marL="0" indent="0">
              <a:buNone/>
            </a:pPr>
            <a:endParaRPr lang="nb-NO" sz="1400" dirty="0">
              <a:latin typeface="Century Gothic" panose="020B0502020202020204" pitchFamily="34" charset="0"/>
            </a:endParaRPr>
          </a:p>
          <a:p>
            <a:pPr marL="0" indent="0">
              <a:buNone/>
            </a:pPr>
            <a:r>
              <a:rPr lang="nb-NO" sz="2000" b="1" dirty="0" smtClean="0">
                <a:latin typeface="Century Gothic" panose="020B0502020202020204" pitchFamily="34" charset="0"/>
              </a:rPr>
              <a:t>Kunnskap om læring</a:t>
            </a:r>
          </a:p>
          <a:p>
            <a:r>
              <a:rPr lang="nb-NO" sz="1400" dirty="0" smtClean="0">
                <a:latin typeface="Century Gothic" panose="020B0502020202020204" pitchFamily="34" charset="0"/>
              </a:rPr>
              <a:t>At læring skjer ved at barnet deltar aktivt, og at pedagogene skaper situasjoner og prosesser der barnet erfarer selv. </a:t>
            </a:r>
          </a:p>
          <a:p>
            <a:endParaRPr lang="nb-NO" dirty="0" smtClean="0"/>
          </a:p>
          <a:p>
            <a:endParaRPr lang="nb-NO" b="1" dirty="0" smtClean="0"/>
          </a:p>
          <a:p>
            <a:pPr marL="0" indent="0">
              <a:buNone/>
            </a:pPr>
            <a:endParaRPr lang="nb-NO" b="1" dirty="0"/>
          </a:p>
        </p:txBody>
      </p:sp>
      <p:sp>
        <p:nvSpPr>
          <p:cNvPr id="4" name="Tittel 3"/>
          <p:cNvSpPr>
            <a:spLocks noGrp="1"/>
          </p:cNvSpPr>
          <p:nvPr>
            <p:ph type="title"/>
          </p:nvPr>
        </p:nvSpPr>
        <p:spPr>
          <a:xfrm>
            <a:off x="502884" y="226437"/>
            <a:ext cx="7886700" cy="993775"/>
          </a:xfrm>
        </p:spPr>
        <p:txBody>
          <a:bodyPr>
            <a:normAutofit/>
          </a:bodyPr>
          <a:lstStyle/>
          <a:p>
            <a:r>
              <a:rPr lang="nb-NO" sz="2800" dirty="0">
                <a:latin typeface="Century Gothic" panose="020B0502020202020204" pitchFamily="34" charset="0"/>
              </a:rPr>
              <a:t>Forutsetninger for å gjennomføre kartlegging </a:t>
            </a:r>
          </a:p>
        </p:txBody>
      </p:sp>
    </p:spTree>
    <p:extLst>
      <p:ext uri="{BB962C8B-B14F-4D97-AF65-F5344CB8AC3E}">
        <p14:creationId xmlns:p14="http://schemas.microsoft.com/office/powerpoint/2010/main" val="371316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r>
              <a:rPr lang="nb-NO" sz="4000" dirty="0">
                <a:latin typeface="Century Gothic" panose="020B0502020202020204" pitchFamily="34" charset="0"/>
              </a:rPr>
              <a:t>Kartlegging i </a:t>
            </a:r>
            <a:r>
              <a:rPr lang="nb-NO" sz="4000" dirty="0" smtClean="0">
                <a:latin typeface="Century Gothic" panose="020B0502020202020204" pitchFamily="34" charset="0"/>
              </a:rPr>
              <a:t>barnehage </a:t>
            </a:r>
            <a:r>
              <a:rPr lang="nb-NO" sz="4000" dirty="0">
                <a:latin typeface="Century Gothic" panose="020B0502020202020204" pitchFamily="34" charset="0"/>
              </a:rPr>
              <a:t>og i </a:t>
            </a:r>
            <a:r>
              <a:rPr lang="nb-NO" sz="4000" dirty="0" smtClean="0">
                <a:latin typeface="Century Gothic" panose="020B0502020202020204" pitchFamily="34" charset="0"/>
              </a:rPr>
              <a:t>skole</a:t>
            </a:r>
            <a:endParaRPr lang="nb-NO" sz="4000" dirty="0">
              <a:latin typeface="Century Gothic" panose="020B0502020202020204" pitchFamily="34" charset="0"/>
            </a:endParaRPr>
          </a:p>
        </p:txBody>
      </p:sp>
      <p:graphicFrame>
        <p:nvGraphicFramePr>
          <p:cNvPr id="5" name="Plassholder for innhold 3"/>
          <p:cNvGraphicFramePr>
            <a:graphicFrameLocks/>
          </p:cNvGraphicFramePr>
          <p:nvPr>
            <p:extLst>
              <p:ext uri="{D42A27DB-BD31-4B8C-83A1-F6EECF244321}">
                <p14:modId xmlns:p14="http://schemas.microsoft.com/office/powerpoint/2010/main" val="3344876225"/>
              </p:ext>
            </p:extLst>
          </p:nvPr>
        </p:nvGraphicFramePr>
        <p:xfrm>
          <a:off x="2827606" y="1246770"/>
          <a:ext cx="3545058" cy="3776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740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a:xfrm>
            <a:off x="432000" y="1511999"/>
            <a:ext cx="5659311" cy="3384000"/>
          </a:xfrm>
        </p:spPr>
        <p:txBody>
          <a:bodyPr>
            <a:normAutofit fontScale="32500" lnSpcReduction="20000"/>
          </a:bodyPr>
          <a:lstStyle/>
          <a:p>
            <a:pPr marL="0" indent="0">
              <a:buNone/>
            </a:pPr>
            <a:r>
              <a:rPr lang="nb-NO" b="1" dirty="0">
                <a:latin typeface="Century Gothic" panose="020B0502020202020204" pitchFamily="34" charset="0"/>
              </a:rPr>
              <a:t>Observasjon</a:t>
            </a:r>
            <a:r>
              <a:rPr lang="nb-NO" dirty="0">
                <a:latin typeface="Century Gothic" panose="020B0502020202020204" pitchFamily="34" charset="0"/>
              </a:rPr>
              <a:t>: Det kan være hensiktsmessig å starte med en usystematisk</a:t>
            </a:r>
            <a:r>
              <a:rPr lang="en-US" dirty="0">
                <a:latin typeface="Century Gothic" panose="020B0502020202020204" pitchFamily="34" charset="0"/>
              </a:rPr>
              <a:t> </a:t>
            </a:r>
            <a:r>
              <a:rPr lang="nb-NO" dirty="0" smtClean="0">
                <a:latin typeface="Century Gothic" panose="020B0502020202020204" pitchFamily="34" charset="0"/>
              </a:rPr>
              <a:t>observasjon</a:t>
            </a:r>
            <a:r>
              <a:rPr lang="nb-NO" dirty="0">
                <a:latin typeface="Century Gothic" panose="020B0502020202020204" pitchFamily="34" charset="0"/>
              </a:rPr>
              <a:t>, for deretter å </a:t>
            </a:r>
            <a:r>
              <a:rPr lang="nb-NO" dirty="0" smtClean="0">
                <a:latin typeface="Century Gothic" panose="020B0502020202020204" pitchFamily="34" charset="0"/>
              </a:rPr>
              <a:t>velge </a:t>
            </a:r>
            <a:r>
              <a:rPr lang="nb-NO" dirty="0">
                <a:latin typeface="Century Gothic" panose="020B0502020202020204" pitchFamily="34" charset="0"/>
              </a:rPr>
              <a:t>hvilket kartleggingsmateriell som bør brukes i det videre </a:t>
            </a:r>
            <a:r>
              <a:rPr lang="nb-NO" dirty="0" smtClean="0">
                <a:latin typeface="Century Gothic" panose="020B0502020202020204" pitchFamily="34" charset="0"/>
              </a:rPr>
              <a:t>arbeidet.</a:t>
            </a:r>
          </a:p>
          <a:p>
            <a:pPr marL="0" indent="0">
              <a:buNone/>
            </a:pPr>
            <a:endParaRPr lang="nb-NO" dirty="0">
              <a:latin typeface="Century Gothic" panose="020B0502020202020204" pitchFamily="34" charset="0"/>
            </a:endParaRPr>
          </a:p>
          <a:p>
            <a:pPr marL="0" indent="0">
              <a:buNone/>
            </a:pPr>
            <a:r>
              <a:rPr lang="nb-NO" b="1" dirty="0">
                <a:latin typeface="Century Gothic" panose="020B0502020202020204" pitchFamily="34" charset="0"/>
              </a:rPr>
              <a:t>Systematisk kartlegging</a:t>
            </a:r>
            <a:r>
              <a:rPr lang="nb-NO" dirty="0">
                <a:latin typeface="Century Gothic" panose="020B0502020202020204" pitchFamily="34" charset="0"/>
              </a:rPr>
              <a:t>: </a:t>
            </a:r>
            <a:r>
              <a:rPr lang="nb-NO" dirty="0" smtClean="0">
                <a:latin typeface="Century Gothic" panose="020B0502020202020204" pitchFamily="34" charset="0"/>
              </a:rPr>
              <a:t>Mer </a:t>
            </a:r>
            <a:r>
              <a:rPr lang="nb-NO" dirty="0">
                <a:latin typeface="Century Gothic" panose="020B0502020202020204" pitchFamily="34" charset="0"/>
              </a:rPr>
              <a:t>systematiske observasjoner som skal være med på å danne grunnlag for hvilke tiltak som bør legges til </a:t>
            </a:r>
            <a:r>
              <a:rPr lang="nb-NO" dirty="0" smtClean="0">
                <a:latin typeface="Century Gothic" panose="020B0502020202020204" pitchFamily="34" charset="0"/>
              </a:rPr>
              <a:t>rette.</a:t>
            </a:r>
          </a:p>
          <a:p>
            <a:pPr marL="0" indent="0">
              <a:buNone/>
            </a:pPr>
            <a:endParaRPr lang="nb-NO" dirty="0">
              <a:latin typeface="Century Gothic" panose="020B0502020202020204" pitchFamily="34" charset="0"/>
            </a:endParaRPr>
          </a:p>
          <a:p>
            <a:pPr marL="0" indent="0">
              <a:buNone/>
            </a:pPr>
            <a:r>
              <a:rPr lang="nb-NO" b="1" dirty="0">
                <a:latin typeface="Century Gothic" panose="020B0502020202020204" pitchFamily="34" charset="0"/>
              </a:rPr>
              <a:t>Pedagogisk vurdering av kartleggingen</a:t>
            </a:r>
            <a:r>
              <a:rPr lang="nb-NO" dirty="0">
                <a:latin typeface="Century Gothic" panose="020B0502020202020204" pitchFamily="34" charset="0"/>
              </a:rPr>
              <a:t>: Resultatene av kartleggingen gir en pekepinn på hvilke tiltak, støtte og stimulans </a:t>
            </a:r>
            <a:r>
              <a:rPr lang="nb-NO" dirty="0" smtClean="0">
                <a:latin typeface="Century Gothic" panose="020B0502020202020204" pitchFamily="34" charset="0"/>
              </a:rPr>
              <a:t>barnet </a:t>
            </a:r>
            <a:r>
              <a:rPr lang="nb-NO" dirty="0">
                <a:latin typeface="Century Gothic" panose="020B0502020202020204" pitchFamily="34" charset="0"/>
              </a:rPr>
              <a:t>har behov </a:t>
            </a:r>
            <a:r>
              <a:rPr lang="nb-NO" dirty="0" smtClean="0">
                <a:latin typeface="Century Gothic" panose="020B0502020202020204" pitchFamily="34" charset="0"/>
              </a:rPr>
              <a:t>for </a:t>
            </a:r>
            <a:r>
              <a:rPr lang="nb-NO" dirty="0" err="1" smtClean="0">
                <a:latin typeface="Century Gothic" panose="020B0502020202020204" pitchFamily="34" charset="0"/>
              </a:rPr>
              <a:t>for</a:t>
            </a:r>
            <a:r>
              <a:rPr lang="nb-NO" dirty="0" smtClean="0">
                <a:latin typeface="Century Gothic" panose="020B0502020202020204" pitchFamily="34" charset="0"/>
              </a:rPr>
              <a:t> </a:t>
            </a:r>
            <a:r>
              <a:rPr lang="nb-NO" dirty="0">
                <a:latin typeface="Century Gothic" panose="020B0502020202020204" pitchFamily="34" charset="0"/>
              </a:rPr>
              <a:t>å utvikle språket sitt videre. Pedagogene gjør en faglig vurdering ut i fra det de avdekker, og vurderer hvilke tiltak som bør settes i verk. </a:t>
            </a:r>
            <a:endParaRPr lang="nb-NO" dirty="0" smtClean="0">
              <a:latin typeface="Century Gothic" panose="020B0502020202020204" pitchFamily="34" charset="0"/>
            </a:endParaRPr>
          </a:p>
          <a:p>
            <a:pPr marL="0" indent="0">
              <a:buNone/>
            </a:pPr>
            <a:endParaRPr lang="nb-NO" dirty="0">
              <a:latin typeface="Century Gothic" panose="020B0502020202020204" pitchFamily="34" charset="0"/>
            </a:endParaRPr>
          </a:p>
          <a:p>
            <a:pPr marL="0" indent="0">
              <a:buNone/>
            </a:pPr>
            <a:r>
              <a:rPr lang="nb-NO" b="1" dirty="0" smtClean="0">
                <a:latin typeface="Century Gothic" panose="020B0502020202020204" pitchFamily="34" charset="0"/>
              </a:rPr>
              <a:t>Tiltak</a:t>
            </a:r>
            <a:r>
              <a:rPr lang="nb-NO" dirty="0" smtClean="0">
                <a:latin typeface="Century Gothic" panose="020B0502020202020204" pitchFamily="34" charset="0"/>
              </a:rPr>
              <a:t>: Man kan </a:t>
            </a:r>
            <a:r>
              <a:rPr lang="nb-NO" dirty="0">
                <a:latin typeface="Century Gothic" panose="020B0502020202020204" pitchFamily="34" charset="0"/>
              </a:rPr>
              <a:t>snakke om ulike nivåer for tiltak, der noe er allmenpedagogisk og gjeldene for hele barnegruppen, mens noen tiltak er rettet mer mot individet</a:t>
            </a:r>
            <a:r>
              <a:rPr lang="nb-NO" dirty="0" smtClean="0">
                <a:latin typeface="Century Gothic" panose="020B0502020202020204" pitchFamily="34" charset="0"/>
              </a:rPr>
              <a:t>.</a:t>
            </a:r>
          </a:p>
          <a:p>
            <a:pPr marL="0" indent="0">
              <a:buNone/>
            </a:pPr>
            <a:r>
              <a:rPr lang="nb-NO" dirty="0" smtClean="0">
                <a:latin typeface="Century Gothic" panose="020B0502020202020204" pitchFamily="34" charset="0"/>
              </a:rPr>
              <a:t>  </a:t>
            </a:r>
            <a:endParaRPr lang="nb-NO" dirty="0">
              <a:latin typeface="Century Gothic" panose="020B0502020202020204" pitchFamily="34" charset="0"/>
            </a:endParaRPr>
          </a:p>
          <a:p>
            <a:pPr marL="0" indent="0">
              <a:buNone/>
            </a:pPr>
            <a:r>
              <a:rPr lang="nb-NO" b="1" dirty="0" smtClean="0">
                <a:latin typeface="Century Gothic" panose="020B0502020202020204" pitchFamily="34" charset="0"/>
              </a:rPr>
              <a:t>Evaluering</a:t>
            </a:r>
            <a:r>
              <a:rPr lang="nb-NO" dirty="0">
                <a:latin typeface="Century Gothic" panose="020B0502020202020204" pitchFamily="34" charset="0"/>
              </a:rPr>
              <a:t>: </a:t>
            </a:r>
            <a:r>
              <a:rPr lang="nb-NO" dirty="0" smtClean="0">
                <a:latin typeface="Century Gothic" panose="020B0502020202020204" pitchFamily="34" charset="0"/>
              </a:rPr>
              <a:t>I en evalueringsprosess kan det være relevant å se på hvordan tiltakene har fungert for enkeltbarn og gruppen. Tiltakene kan også virke inn på det pedagogiske opplegget for hele barnehagen. Denne prosessen kan være bevisstgjørende og motiverende for personalet for det videre arbeidet, og er derved en viktig del av arbeidet med kartlegging. </a:t>
            </a:r>
            <a:endParaRPr lang="nb-NO" dirty="0">
              <a:latin typeface="Century Gothic" panose="020B0502020202020204" pitchFamily="34" charset="0"/>
            </a:endParaRPr>
          </a:p>
          <a:p>
            <a:endParaRPr lang="nb-NO" dirty="0"/>
          </a:p>
        </p:txBody>
      </p:sp>
      <p:sp>
        <p:nvSpPr>
          <p:cNvPr id="2" name="Tittel 1"/>
          <p:cNvSpPr>
            <a:spLocks noGrp="1"/>
          </p:cNvSpPr>
          <p:nvPr>
            <p:ph type="title"/>
          </p:nvPr>
        </p:nvSpPr>
        <p:spPr>
          <a:xfrm>
            <a:off x="432000" y="432001"/>
            <a:ext cx="7886700" cy="672314"/>
          </a:xfrm>
        </p:spPr>
        <p:txBody>
          <a:bodyPr>
            <a:normAutofit/>
          </a:bodyPr>
          <a:lstStyle/>
          <a:p>
            <a:r>
              <a:rPr lang="nb-NO" sz="2800" dirty="0" smtClean="0">
                <a:latin typeface="Century Gothic" panose="020B0502020202020204" pitchFamily="34" charset="0"/>
              </a:rPr>
              <a:t>Eksempel på arbeidsgangen i kartlegging</a:t>
            </a:r>
            <a:endParaRPr lang="nb-NO" sz="2800" dirty="0">
              <a:latin typeface="Century Gothic" panose="020B0502020202020204" pitchFamily="34" charset="0"/>
            </a:endParaRPr>
          </a:p>
        </p:txBody>
      </p:sp>
      <p:graphicFrame>
        <p:nvGraphicFramePr>
          <p:cNvPr id="5" name="Plassholder for innhold 3"/>
          <p:cNvGraphicFramePr>
            <a:graphicFrameLocks/>
          </p:cNvGraphicFramePr>
          <p:nvPr>
            <p:extLst>
              <p:ext uri="{D42A27DB-BD31-4B8C-83A1-F6EECF244321}">
                <p14:modId xmlns:p14="http://schemas.microsoft.com/office/powerpoint/2010/main" val="1325707180"/>
              </p:ext>
            </p:extLst>
          </p:nvPr>
        </p:nvGraphicFramePr>
        <p:xfrm>
          <a:off x="6317761" y="1581667"/>
          <a:ext cx="2509716" cy="267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5792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53" y="568125"/>
            <a:ext cx="6590926" cy="4405254"/>
          </a:xfrm>
          <a:prstGeom prst="rect">
            <a:avLst/>
          </a:prstGeom>
        </p:spPr>
      </p:pic>
    </p:spTree>
    <p:extLst>
      <p:ext uri="{BB962C8B-B14F-4D97-AF65-F5344CB8AC3E}">
        <p14:creationId xmlns:p14="http://schemas.microsoft.com/office/powerpoint/2010/main" val="935958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432000" y="1325526"/>
            <a:ext cx="8229600" cy="3570473"/>
          </a:xfrm>
        </p:spPr>
        <p:txBody>
          <a:bodyPr>
            <a:normAutofit fontScale="62500" lnSpcReduction="20000"/>
          </a:bodyPr>
          <a:lstStyle/>
          <a:p>
            <a:pPr marL="0" indent="0">
              <a:buNone/>
            </a:pPr>
            <a:r>
              <a:rPr lang="nb-NO" dirty="0"/>
              <a:t> </a:t>
            </a:r>
            <a:endParaRPr lang="nb-NO" dirty="0">
              <a:latin typeface="Century Gothic" panose="020B0502020202020204" pitchFamily="34" charset="0"/>
            </a:endParaRPr>
          </a:p>
          <a:p>
            <a:r>
              <a:rPr lang="nb-NO" b="1" dirty="0">
                <a:latin typeface="Century Gothic" panose="020B0502020202020204" pitchFamily="34" charset="0"/>
              </a:rPr>
              <a:t>I: </a:t>
            </a:r>
            <a:r>
              <a:rPr lang="nb-NO" dirty="0">
                <a:latin typeface="Century Gothic" panose="020B0502020202020204" pitchFamily="34" charset="0"/>
              </a:rPr>
              <a:t>Bruk fem minutter individuelt. Skriv ned minst tre punkter på hvert spørsmål</a:t>
            </a:r>
            <a:r>
              <a:rPr lang="nb-NO" dirty="0" smtClean="0">
                <a:latin typeface="Century Gothic" panose="020B0502020202020204" pitchFamily="34" charset="0"/>
              </a:rPr>
              <a:t>.</a:t>
            </a:r>
          </a:p>
          <a:p>
            <a:pPr marL="0" indent="0">
              <a:buNone/>
            </a:pPr>
            <a:r>
              <a:rPr lang="nb-NO" dirty="0" smtClean="0">
                <a:latin typeface="Century Gothic" panose="020B0502020202020204" pitchFamily="34" charset="0"/>
              </a:rPr>
              <a:t> </a:t>
            </a:r>
            <a:endParaRPr lang="nb-NO" dirty="0">
              <a:latin typeface="Century Gothic" panose="020B0502020202020204" pitchFamily="34" charset="0"/>
            </a:endParaRPr>
          </a:p>
          <a:p>
            <a:r>
              <a:rPr lang="nb-NO" b="1" dirty="0">
                <a:latin typeface="Century Gothic" panose="020B0502020202020204" pitchFamily="34" charset="0"/>
              </a:rPr>
              <a:t>G: </a:t>
            </a:r>
            <a:r>
              <a:rPr lang="nb-NO" dirty="0">
                <a:latin typeface="Century Gothic" panose="020B0502020202020204" pitchFamily="34" charset="0"/>
              </a:rPr>
              <a:t>Sett dere i grupper på </a:t>
            </a:r>
            <a:r>
              <a:rPr lang="nb-NO" dirty="0" smtClean="0">
                <a:latin typeface="Century Gothic" panose="020B0502020202020204" pitchFamily="34" charset="0"/>
              </a:rPr>
              <a:t>3–5personer</a:t>
            </a:r>
            <a:r>
              <a:rPr lang="nb-NO" dirty="0">
                <a:latin typeface="Century Gothic" panose="020B0502020202020204" pitchFamily="34" charset="0"/>
              </a:rPr>
              <a:t>, diskuter og bli enige om </a:t>
            </a:r>
            <a:r>
              <a:rPr lang="nb-NO" dirty="0" smtClean="0">
                <a:latin typeface="Century Gothic" panose="020B0502020202020204" pitchFamily="34" charset="0"/>
              </a:rPr>
              <a:t>tre punkter som dere vil løfte frem i plenum. </a:t>
            </a:r>
            <a:r>
              <a:rPr lang="nb-NO">
                <a:latin typeface="Century Gothic" panose="020B0502020202020204" pitchFamily="34" charset="0"/>
              </a:rPr>
              <a:t>Bruk </a:t>
            </a:r>
            <a:r>
              <a:rPr lang="nb-NO" smtClean="0">
                <a:latin typeface="Century Gothic" panose="020B0502020202020204" pitchFamily="34" charset="0"/>
              </a:rPr>
              <a:t>15–20 </a:t>
            </a:r>
            <a:r>
              <a:rPr lang="nb-NO" dirty="0">
                <a:latin typeface="Century Gothic" panose="020B0502020202020204" pitchFamily="34" charset="0"/>
              </a:rPr>
              <a:t>minutter, eller bruk så lang tid dere mener er hensiktsmessig. </a:t>
            </a:r>
            <a:endParaRPr lang="nb-NO" dirty="0" smtClean="0">
              <a:latin typeface="Century Gothic" panose="020B0502020202020204" pitchFamily="34" charset="0"/>
            </a:endParaRPr>
          </a:p>
          <a:p>
            <a:pPr marL="0" indent="0">
              <a:buNone/>
            </a:pPr>
            <a:endParaRPr lang="nb-NO" dirty="0">
              <a:latin typeface="Century Gothic" panose="020B0502020202020204" pitchFamily="34" charset="0"/>
            </a:endParaRPr>
          </a:p>
          <a:p>
            <a:r>
              <a:rPr lang="nb-NO" b="1" dirty="0">
                <a:latin typeface="Century Gothic" panose="020B0502020202020204" pitchFamily="34" charset="0"/>
              </a:rPr>
              <a:t>P: </a:t>
            </a:r>
            <a:r>
              <a:rPr lang="nb-NO" dirty="0">
                <a:latin typeface="Century Gothic" panose="020B0502020202020204" pitchFamily="34" charset="0"/>
              </a:rPr>
              <a:t>Del de tre punktene dere ble enige om i gruppen i plenum. Den som leder økta skriver ned punktene. Alternativt kan leder få hjelp av en annen deltaker til å skrive ned punktene. </a:t>
            </a:r>
          </a:p>
          <a:p>
            <a:pPr marL="0" indent="0">
              <a:buNone/>
            </a:pPr>
            <a:r>
              <a:rPr lang="en-US" dirty="0"/>
              <a:t> </a:t>
            </a:r>
            <a:endParaRPr lang="nb-NO" dirty="0"/>
          </a:p>
        </p:txBody>
      </p:sp>
      <p:sp>
        <p:nvSpPr>
          <p:cNvPr id="9" name="Tittel 8"/>
          <p:cNvSpPr>
            <a:spLocks noGrp="1"/>
          </p:cNvSpPr>
          <p:nvPr>
            <p:ph type="title"/>
          </p:nvPr>
        </p:nvSpPr>
        <p:spPr>
          <a:xfrm>
            <a:off x="668965" y="255180"/>
            <a:ext cx="7992635" cy="928577"/>
          </a:xfrm>
        </p:spPr>
        <p:txBody>
          <a:bodyPr>
            <a:noAutofit/>
          </a:bodyPr>
          <a:lstStyle/>
          <a:p>
            <a:r>
              <a:rPr lang="nb-NO" sz="4000" dirty="0"/>
              <a:t/>
            </a:r>
            <a:br>
              <a:rPr lang="nb-NO" sz="4000" dirty="0"/>
            </a:br>
            <a:r>
              <a:rPr lang="nb-NO" sz="4000" dirty="0" smtClean="0"/>
              <a:t> </a:t>
            </a:r>
            <a:r>
              <a:rPr lang="nb-NO" sz="4000" dirty="0">
                <a:latin typeface="Century Gothic" panose="020B0502020202020204" pitchFamily="34" charset="0"/>
              </a:rPr>
              <a:t>IGP</a:t>
            </a:r>
            <a:r>
              <a:rPr lang="en-US" sz="4000" dirty="0">
                <a:latin typeface="Century Gothic" panose="020B0502020202020204" pitchFamily="34" charset="0"/>
              </a:rPr>
              <a:t>  </a:t>
            </a:r>
            <a:r>
              <a:rPr lang="nb-NO" sz="4000" dirty="0">
                <a:latin typeface="Century Gothic" panose="020B0502020202020204" pitchFamily="34" charset="0"/>
              </a:rPr>
              <a:t>som </a:t>
            </a:r>
            <a:r>
              <a:rPr lang="nb-NO" sz="4000" dirty="0" smtClean="0">
                <a:latin typeface="Century Gothic" panose="020B0502020202020204" pitchFamily="34" charset="0"/>
              </a:rPr>
              <a:t>arbeidsmetode</a:t>
            </a:r>
            <a:endParaRPr lang="nb-NO" sz="4000" dirty="0">
              <a:latin typeface="Century Gothic" panose="020B0502020202020204" pitchFamily="34" charset="0"/>
            </a:endParaRPr>
          </a:p>
        </p:txBody>
      </p:sp>
    </p:spTree>
    <p:extLst>
      <p:ext uri="{BB962C8B-B14F-4D97-AF65-F5344CB8AC3E}">
        <p14:creationId xmlns:p14="http://schemas.microsoft.com/office/powerpoint/2010/main" val="2662600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a:bodyPr>
          <a:lstStyle/>
          <a:p>
            <a:pPr marL="0" indent="0">
              <a:buNone/>
            </a:pPr>
            <a:r>
              <a:rPr lang="nb-NO" sz="1800">
                <a:latin typeface="Century Gothic" panose="020B0502020202020204" pitchFamily="34" charset="0"/>
              </a:rPr>
              <a:t>I denne fagfilmen vil dere få kjennskap til hvordan en barnehage og skole sammen utarbeidet rutiner og systemer </a:t>
            </a:r>
            <a:r>
              <a:rPr lang="nb-NO" sz="1800">
                <a:latin typeface="Century Gothic" panose="020B0502020202020204" pitchFamily="34" charset="0"/>
              </a:rPr>
              <a:t>for </a:t>
            </a:r>
            <a:r>
              <a:rPr lang="nb-NO" sz="1800" smtClean="0">
                <a:latin typeface="Century Gothic" panose="020B0502020202020204" pitchFamily="34" charset="0"/>
              </a:rPr>
              <a:t>kartlegging. </a:t>
            </a:r>
          </a:p>
          <a:p>
            <a:pPr marL="0" indent="0">
              <a:buNone/>
            </a:pPr>
            <a:endParaRPr lang="nb-NO" sz="2400">
              <a:latin typeface="Century Gothic" panose="020B0502020202020204" pitchFamily="34" charset="0"/>
            </a:endParaRPr>
          </a:p>
          <a:p>
            <a:pPr marL="400050" lvl="1" indent="0">
              <a:buNone/>
            </a:pPr>
            <a:r>
              <a:rPr lang="nb-NO" sz="2400" b="1" smtClean="0">
                <a:latin typeface="Century Gothic" panose="020B0502020202020204" pitchFamily="34" charset="0"/>
              </a:rPr>
              <a:t>I</a:t>
            </a:r>
            <a:r>
              <a:rPr lang="nb-NO" sz="2400" smtClean="0">
                <a:latin typeface="Century Gothic" panose="020B0502020202020204" pitchFamily="34" charset="0"/>
              </a:rPr>
              <a:t>: Skriv </a:t>
            </a:r>
            <a:r>
              <a:rPr lang="nb-NO" sz="2400">
                <a:latin typeface="Century Gothic" panose="020B0502020202020204" pitchFamily="34" charset="0"/>
              </a:rPr>
              <a:t>ned tre momenter fra </a:t>
            </a:r>
            <a:r>
              <a:rPr lang="nb-NO" sz="2400">
                <a:latin typeface="Century Gothic" panose="020B0502020202020204" pitchFamily="34" charset="0"/>
              </a:rPr>
              <a:t>filmen </a:t>
            </a:r>
            <a:r>
              <a:rPr lang="nb-NO" sz="2400" smtClean="0">
                <a:latin typeface="Century Gothic" panose="020B0502020202020204" pitchFamily="34" charset="0"/>
              </a:rPr>
              <a:t>som du </a:t>
            </a:r>
            <a:r>
              <a:rPr lang="nb-NO" sz="2400">
                <a:latin typeface="Century Gothic" panose="020B0502020202020204" pitchFamily="34" charset="0"/>
              </a:rPr>
              <a:t>vil </a:t>
            </a:r>
            <a:r>
              <a:rPr lang="nb-NO" sz="2400" smtClean="0">
                <a:latin typeface="Century Gothic" panose="020B0502020202020204" pitchFamily="34" charset="0"/>
              </a:rPr>
              <a:t>ta </a:t>
            </a:r>
            <a:r>
              <a:rPr lang="nb-NO" sz="2400">
                <a:latin typeface="Century Gothic" panose="020B0502020202020204" pitchFamily="34" charset="0"/>
              </a:rPr>
              <a:t>med </a:t>
            </a:r>
            <a:r>
              <a:rPr lang="nb-NO" sz="2400" smtClean="0">
                <a:latin typeface="Century Gothic" panose="020B0502020202020204" pitchFamily="34" charset="0"/>
              </a:rPr>
              <a:t>videre </a:t>
            </a:r>
            <a:r>
              <a:rPr lang="nb-NO" sz="2400">
                <a:latin typeface="Century Gothic" panose="020B0502020202020204" pitchFamily="34" charset="0"/>
              </a:rPr>
              <a:t>inn i arbeidet med å utvikle egne planer </a:t>
            </a:r>
            <a:r>
              <a:rPr lang="nb-NO" sz="2400">
                <a:latin typeface="Century Gothic" panose="020B0502020202020204" pitchFamily="34" charset="0"/>
              </a:rPr>
              <a:t>for </a:t>
            </a:r>
            <a:r>
              <a:rPr lang="nb-NO" sz="2400" smtClean="0">
                <a:latin typeface="Century Gothic" panose="020B0502020202020204" pitchFamily="34" charset="0"/>
              </a:rPr>
              <a:t>kartlegging. </a:t>
            </a:r>
            <a:endParaRPr lang="nb-NO" sz="1200" dirty="0">
              <a:latin typeface="Century Gothic" panose="020B0502020202020204" pitchFamily="34" charset="0"/>
            </a:endParaRPr>
          </a:p>
        </p:txBody>
      </p:sp>
      <p:sp>
        <p:nvSpPr>
          <p:cNvPr id="3" name="Tittel 2"/>
          <p:cNvSpPr>
            <a:spLocks noGrp="1"/>
          </p:cNvSpPr>
          <p:nvPr>
            <p:ph type="title"/>
          </p:nvPr>
        </p:nvSpPr>
        <p:spPr/>
        <p:txBody>
          <a:bodyPr/>
          <a:lstStyle/>
          <a:p>
            <a:r>
              <a:rPr lang="nb-NO" dirty="0" smtClean="0">
                <a:latin typeface="Century Gothic" panose="020B0502020202020204" pitchFamily="34" charset="0"/>
              </a:rPr>
              <a:t>IGP-arbeid før film</a:t>
            </a:r>
            <a:endParaRPr lang="nb-NO" dirty="0">
              <a:latin typeface="Century Gothic" panose="020B0502020202020204" pitchFamily="34" charset="0"/>
            </a:endParaRPr>
          </a:p>
        </p:txBody>
      </p:sp>
    </p:spTree>
    <p:extLst>
      <p:ext uri="{BB962C8B-B14F-4D97-AF65-F5344CB8AC3E}">
        <p14:creationId xmlns:p14="http://schemas.microsoft.com/office/powerpoint/2010/main" val="3250837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_sprakloyper_alle_mal_2" id="{967984C3-581B-864B-A4D6-4F79A3729F1F}" vid="{841F4DFD-028B-E14C-992E-C5BD2812EC95}"/>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_sprakloyper_alle_mal_2" id="{967984C3-581B-864B-A4D6-4F79A3729F1F}" vid="{841F4DFD-028B-E14C-992E-C5BD2812EC9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pp_sprakloyper_alle_mal_u_logo</Template>
  <TotalTime>0</TotalTime>
  <Words>662</Words>
  <Application>Microsoft Office PowerPoint</Application>
  <PresentationFormat>Skjermfremvisning (16:9)</PresentationFormat>
  <Paragraphs>94</Paragraphs>
  <Slides>12</Slides>
  <Notes>12</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12</vt:i4>
      </vt:variant>
    </vt:vector>
  </HeadingPairs>
  <TitlesOfParts>
    <vt:vector size="17" baseType="lpstr">
      <vt:lpstr>Arial</vt:lpstr>
      <vt:lpstr>Calibri</vt:lpstr>
      <vt:lpstr>Century Gothic</vt:lpstr>
      <vt:lpstr>Office-tema</vt:lpstr>
      <vt:lpstr>1_Office-tema</vt:lpstr>
      <vt:lpstr>Observasjon og kartlegging av barns språk</vt:lpstr>
      <vt:lpstr> Kartlegging </vt:lpstr>
      <vt:lpstr>Tidlig innsats og tiltak</vt:lpstr>
      <vt:lpstr>Forutsetninger for å gjennomføre kartlegging </vt:lpstr>
      <vt:lpstr>Kartlegging i barnehage og i skole</vt:lpstr>
      <vt:lpstr>Eksempel på arbeidsgangen i kartlegging</vt:lpstr>
      <vt:lpstr>PowerPoint-presentasjon</vt:lpstr>
      <vt:lpstr>  IGP  som arbeidsmetode</vt:lpstr>
      <vt:lpstr>IGP-arbeid før film</vt:lpstr>
      <vt:lpstr>Samarbeid om observasjon og kartlegging </vt:lpstr>
      <vt:lpstr>Refleksjon etter film</vt:lpstr>
      <vt:lpstr>Referanser </vt:lpstr>
    </vt:vector>
  </TitlesOfParts>
  <Company>Høgskolen i Sør-Trøndelag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Iris Hansson Myran</dc:creator>
  <cp:lastModifiedBy>Peter Mørk</cp:lastModifiedBy>
  <cp:revision>82</cp:revision>
  <cp:lastPrinted>2016-10-26T08:10:10Z</cp:lastPrinted>
  <dcterms:created xsi:type="dcterms:W3CDTF">2016-09-23T12:21:52Z</dcterms:created>
  <dcterms:modified xsi:type="dcterms:W3CDTF">2017-04-06T11:20:32Z</dcterms:modified>
</cp:coreProperties>
</file>